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6" r:id="rId2"/>
    <p:sldId id="260" r:id="rId3"/>
    <p:sldId id="350" r:id="rId4"/>
    <p:sldId id="404" r:id="rId5"/>
    <p:sldId id="323" r:id="rId6"/>
    <p:sldId id="321" r:id="rId7"/>
    <p:sldId id="392" r:id="rId8"/>
    <p:sldId id="405" r:id="rId9"/>
    <p:sldId id="341" r:id="rId10"/>
    <p:sldId id="343" r:id="rId11"/>
    <p:sldId id="375" r:id="rId12"/>
    <p:sldId id="376" r:id="rId13"/>
    <p:sldId id="358" r:id="rId14"/>
    <p:sldId id="403" r:id="rId15"/>
    <p:sldId id="402" r:id="rId16"/>
    <p:sldId id="378" r:id="rId17"/>
    <p:sldId id="384" r:id="rId18"/>
    <p:sldId id="356" r:id="rId19"/>
    <p:sldId id="325" r:id="rId20"/>
    <p:sldId id="351" r:id="rId21"/>
    <p:sldId id="361" r:id="rId22"/>
    <p:sldId id="400" r:id="rId23"/>
    <p:sldId id="352" r:id="rId24"/>
    <p:sldId id="387" r:id="rId25"/>
    <p:sldId id="406" r:id="rId26"/>
    <p:sldId id="380" r:id="rId27"/>
    <p:sldId id="366" r:id="rId28"/>
    <p:sldId id="401" r:id="rId29"/>
    <p:sldId id="388" r:id="rId30"/>
    <p:sldId id="389" r:id="rId31"/>
    <p:sldId id="353" r:id="rId32"/>
    <p:sldId id="407" r:id="rId33"/>
    <p:sldId id="354" r:id="rId34"/>
    <p:sldId id="334" r:id="rId35"/>
    <p:sldId id="362" r:id="rId36"/>
    <p:sldId id="399" r:id="rId37"/>
    <p:sldId id="34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68D2"/>
    <a:srgbClr val="8E3970"/>
    <a:srgbClr val="24597B"/>
    <a:srgbClr val="0A375B"/>
    <a:srgbClr val="042C53"/>
    <a:srgbClr val="3D658B"/>
    <a:srgbClr val="7C7FB2"/>
    <a:srgbClr val="A1A3C7"/>
    <a:srgbClr val="D09E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4" autoAdjust="0"/>
    <p:restoredTop sz="69048" autoAdjust="0"/>
  </p:normalViewPr>
  <p:slideViewPr>
    <p:cSldViewPr>
      <p:cViewPr varScale="1">
        <p:scale>
          <a:sx n="55" d="100"/>
          <a:sy n="55" d="100"/>
        </p:scale>
        <p:origin x="104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52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22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구성원은 </a:t>
            </a:r>
            <a:r>
              <a:rPr lang="ko-KR" altLang="en-US" dirty="0" err="1"/>
              <a:t>멘토와</a:t>
            </a:r>
            <a:r>
              <a:rPr lang="ko-KR" altLang="en-US" dirty="0"/>
              <a:t> 팀장</a:t>
            </a:r>
            <a:r>
              <a:rPr lang="en-US" altLang="ko-KR" dirty="0"/>
              <a:t>, </a:t>
            </a:r>
            <a:r>
              <a:rPr lang="ko-KR" altLang="en-US" dirty="0"/>
              <a:t>팀원 </a:t>
            </a:r>
            <a:r>
              <a:rPr lang="en-US" altLang="ko-KR" dirty="0"/>
              <a:t>4</a:t>
            </a:r>
            <a:r>
              <a:rPr lang="ko-KR" altLang="en-US" dirty="0"/>
              <a:t>명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6</a:t>
            </a:r>
            <a:r>
              <a:rPr lang="ko-KR" altLang="en-US" baseline="0" dirty="0"/>
              <a:t>명으로 서로 역할 분담을 하여 진행하였습니다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60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다음으로 앞서 </a:t>
            </a:r>
            <a:r>
              <a:rPr lang="ko-KR" altLang="en-US" dirty="0" err="1"/>
              <a:t>말씀드린</a:t>
            </a:r>
            <a:r>
              <a:rPr lang="ko-KR" altLang="en-US" dirty="0"/>
              <a:t> </a:t>
            </a:r>
            <a:r>
              <a:rPr lang="ko-KR" altLang="en-US" dirty="0" err="1"/>
              <a:t>비식별</a:t>
            </a:r>
            <a:r>
              <a:rPr lang="ko-KR" altLang="en-US" dirty="0"/>
              <a:t> 처리를 진행할 종류에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종류는 </a:t>
            </a:r>
            <a:r>
              <a:rPr lang="en-US" altLang="ko-KR" dirty="0"/>
              <a:t>1. </a:t>
            </a:r>
            <a:r>
              <a:rPr lang="ko-KR" altLang="en-US" dirty="0"/>
              <a:t>가명처리</a:t>
            </a:r>
            <a:r>
              <a:rPr lang="en-US" altLang="ko-KR" dirty="0"/>
              <a:t>, 2. </a:t>
            </a:r>
            <a:r>
              <a:rPr lang="ko-KR" altLang="en-US" dirty="0"/>
              <a:t>총계처리</a:t>
            </a:r>
            <a:r>
              <a:rPr lang="en-US" altLang="ko-KR" dirty="0"/>
              <a:t>, 3. </a:t>
            </a:r>
            <a:r>
              <a:rPr lang="ko-KR" altLang="en-US" dirty="0"/>
              <a:t>데이터삭제</a:t>
            </a:r>
            <a:r>
              <a:rPr lang="en-US" altLang="ko-KR" dirty="0"/>
              <a:t>, 4. </a:t>
            </a:r>
            <a:r>
              <a:rPr lang="ko-KR" altLang="en-US" dirty="0"/>
              <a:t>범주화</a:t>
            </a:r>
            <a:r>
              <a:rPr lang="en-US" altLang="ko-KR" dirty="0"/>
              <a:t>, 5. </a:t>
            </a:r>
            <a:r>
              <a:rPr lang="ko-KR" altLang="en-US" dirty="0"/>
              <a:t>데이터 </a:t>
            </a:r>
            <a:r>
              <a:rPr lang="ko-KR" altLang="en-US" dirty="0" err="1"/>
              <a:t>마스킹</a:t>
            </a:r>
            <a:r>
              <a:rPr lang="ko-KR" altLang="en-US" baseline="0" dirty="0"/>
              <a:t> 총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가지가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820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우선 가명처리는 홍길동이라는 이름이 임꺽정</a:t>
            </a:r>
            <a:r>
              <a:rPr lang="en-US" altLang="ko-KR" dirty="0"/>
              <a:t>, 35</a:t>
            </a:r>
            <a:r>
              <a:rPr lang="ko-KR" altLang="en-US" dirty="0"/>
              <a:t>세가 </a:t>
            </a:r>
            <a:r>
              <a:rPr lang="en-US" altLang="ko-KR" dirty="0"/>
              <a:t>30</a:t>
            </a:r>
            <a:r>
              <a:rPr lang="ko-KR" altLang="en-US" dirty="0"/>
              <a:t>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한국대가 국제대로 바뀐 것 처럼 원본 데이터 대신 임의로 다른 데이터로 대체하는 것을 말합니다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그 다음으로 총계처리는 여러 사람들의 키에 관한 숫자의 정보 </a:t>
            </a:r>
            <a:r>
              <a:rPr lang="en-US" altLang="ko-KR" dirty="0"/>
              <a:t>170, 178, 168,</a:t>
            </a:r>
            <a:r>
              <a:rPr lang="en-US" altLang="ko-KR" baseline="0" dirty="0"/>
              <a:t> 186</a:t>
            </a:r>
            <a:r>
              <a:rPr lang="ko-KR" altLang="en-US" baseline="0" dirty="0"/>
              <a:t>이</a:t>
            </a:r>
            <a:r>
              <a:rPr lang="ko-KR" altLang="en-US" dirty="0"/>
              <a:t> 있으면 그 숫자를 합산하여 밑에 </a:t>
            </a:r>
            <a:r>
              <a:rPr lang="en-US" altLang="ko-KR" dirty="0"/>
              <a:t>175.5</a:t>
            </a:r>
            <a:r>
              <a:rPr lang="en-US" altLang="ko-KR" baseline="0" dirty="0"/>
              <a:t> </a:t>
            </a:r>
            <a:r>
              <a:rPr lang="ko-KR" altLang="en-US" baseline="0" dirty="0"/>
              <a:t>처럼</a:t>
            </a:r>
            <a:r>
              <a:rPr lang="ko-KR" altLang="en-US" dirty="0"/>
              <a:t> 평균을 내는 것을 뜻합니다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lang="ko-KR" altLang="en-US" dirty="0"/>
              <a:t>그 다음으로 데이터삭제는 이렇게 주민번호가 있으면 앞자리는 생년월일에 관련된 숫자인데 딱 </a:t>
            </a:r>
            <a:r>
              <a:rPr lang="en-US" altLang="ko-KR" dirty="0"/>
              <a:t>90</a:t>
            </a:r>
            <a:r>
              <a:rPr lang="ko-KR" altLang="en-US" dirty="0" err="1"/>
              <a:t>년대생이라는</a:t>
            </a:r>
            <a:r>
              <a:rPr lang="ko-KR" altLang="en-US" dirty="0"/>
              <a:t> 것만 알 수 있게끔 앞자리 </a:t>
            </a:r>
            <a:r>
              <a:rPr lang="en-US" altLang="ko-KR" dirty="0"/>
              <a:t>9</a:t>
            </a:r>
            <a:r>
              <a:rPr lang="ko-KR" altLang="en-US" dirty="0"/>
              <a:t>를 제외한 나머지 숫자를 삭제하고</a:t>
            </a:r>
            <a:r>
              <a:rPr lang="en-US" altLang="ko-KR" dirty="0"/>
              <a:t>, </a:t>
            </a:r>
            <a:r>
              <a:rPr lang="ko-KR" altLang="en-US" dirty="0"/>
              <a:t>뒷자리 중에서는 첫째 자리인 </a:t>
            </a:r>
            <a:r>
              <a:rPr lang="en-US" altLang="ko-KR" dirty="0"/>
              <a:t>1</a:t>
            </a:r>
            <a:r>
              <a:rPr lang="ko-KR" altLang="en-US" dirty="0"/>
              <a:t>이 남자인 것만 알 수 있도록</a:t>
            </a:r>
            <a:r>
              <a:rPr lang="ko-KR" altLang="en-US" baseline="0" dirty="0"/>
              <a:t> 하고</a:t>
            </a:r>
            <a:r>
              <a:rPr lang="ko-KR" altLang="en-US" dirty="0"/>
              <a:t> 나머지 숫자를 삭제하는 것을 뜻합니다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88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그리고 범주화는 홍길동이란 이름을 말</a:t>
            </a:r>
            <a:r>
              <a:rPr lang="ko-KR" altLang="en-US" baseline="0" dirty="0"/>
              <a:t> 그대로 홍씨로 범주화 시키고 </a:t>
            </a:r>
            <a:r>
              <a:rPr lang="en-US" altLang="ko-KR" baseline="0" dirty="0"/>
              <a:t>35</a:t>
            </a:r>
            <a:r>
              <a:rPr lang="ko-KR" altLang="en-US" baseline="0" dirty="0"/>
              <a:t>세의 나이를 </a:t>
            </a:r>
            <a:r>
              <a:rPr lang="en-US" altLang="ko-KR" baseline="0" dirty="0"/>
              <a:t>30 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40</a:t>
            </a:r>
            <a:r>
              <a:rPr lang="ko-KR" altLang="en-US" baseline="0" dirty="0"/>
              <a:t>세로 범주화 시키는 것을 뜻합니다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5. </a:t>
            </a:r>
            <a:r>
              <a:rPr lang="ko-KR" altLang="en-US" baseline="0" dirty="0"/>
              <a:t>마지막으로 데이터 </a:t>
            </a:r>
            <a:r>
              <a:rPr lang="ko-KR" altLang="en-US" baseline="0" dirty="0" err="1"/>
              <a:t>마스킹은</a:t>
            </a:r>
            <a:r>
              <a:rPr lang="ko-KR" altLang="en-US" baseline="0" dirty="0"/>
              <a:t> 홍길동이라는 이름을 </a:t>
            </a:r>
            <a:r>
              <a:rPr lang="ko-KR" altLang="en-US" baseline="0" dirty="0" err="1"/>
              <a:t>홍땡땡으로</a:t>
            </a:r>
            <a:r>
              <a:rPr lang="ko-KR" altLang="en-US" baseline="0" dirty="0"/>
              <a:t> 가리고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대학교 이름 </a:t>
            </a:r>
            <a:r>
              <a:rPr lang="ko-KR" altLang="en-US" baseline="0" dirty="0" err="1"/>
              <a:t>한국대를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땡땡대로</a:t>
            </a:r>
            <a:r>
              <a:rPr lang="ko-KR" altLang="en-US" baseline="0" dirty="0"/>
              <a:t> 안보이게 끔 가리는 것을 데이터 </a:t>
            </a:r>
            <a:r>
              <a:rPr lang="ko-KR" altLang="en-US" baseline="0" dirty="0" err="1"/>
              <a:t>마스킹이라고</a:t>
            </a:r>
            <a:r>
              <a:rPr lang="ko-KR" altLang="en-US" baseline="0" dirty="0"/>
              <a:t> 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9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다음은 저희가 기존 서비스를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벤치마킹한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것에 대해서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설명드리겠습니다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우선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비식별화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처리 서비스를 진행하고 있는 기업은 대표적으로 파수와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이지서티가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있습니다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파수는 효율적인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빅데이터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활용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컴플라이언스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완벽 대응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 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다양한 프라이버시 모델을 제공하고 있었고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이지서티는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검증 기능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K.L.T 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프라이버시 모델 방식의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비식별화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기능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 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다양한 프라이버시 모델을 제공하고 있었습니다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  <a:endParaRPr lang="en-US" altLang="ko-KR" sz="1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하지만 이 기업들은 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MSA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로 구현하지 않았고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웹서비스에서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바로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처리를 할 수 있는 서비스를 제공하지 않았습니다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왜 하지 않았는지  저희 팀이 고민한 결과 보안상에 문제가 있거나 법적인 문제로 인해 하지 않았다고 저희는 생각했습니다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그래도 저희는 한번 이러한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웹서비스나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과정목적인 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MSA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기반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클라우드를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사용하여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처리를 해보고 싶었습니다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  <a:endParaRPr lang="en-US" altLang="ko-KR" sz="1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962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다음은 저희가 기존 서비스를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벤치마킹한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것에 대해서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설명드리겠습니다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우선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비식별화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처리 서비스를 진행하고 있는 기업은 대표적으로 파수와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이지서티가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있습니다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파수는 효율적인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빅데이터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활용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컴플라이언스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완벽 대응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 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다양한 프라이버시 모델을 제공하고 있었고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이지서티는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</a:t>
            </a:r>
            <a:r>
              <a:rPr lang="ko-KR" altLang="en-US" sz="1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</a:t>
            </a:r>
            <a:r>
              <a:rPr lang="ko-KR" altLang="en-US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검증 기능</a:t>
            </a:r>
            <a:r>
              <a:rPr lang="en-US" altLang="ko-KR" sz="1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K.L.T 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프라이버시 모델 방식의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비식별화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기능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 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다양한 프라이버시 모델을 제공하고 있었습니다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  <a:endParaRPr lang="en-US" altLang="ko-KR" sz="1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하지만 이 기업들은 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MSA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로 구현하지 않았고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웹서비스에서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바로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처리를 할 수 있는 서비스를 제공하지 않았습니다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왜 하지 않았는지  저희 팀이 고민한 결과 보안상에 문제가 있거나 법적인 문제로 인해 하지 않았다고 저희는 생각했습니다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그래도 저희는 한번 이러한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웹서비스나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과정목적인 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MSA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기반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클라우드를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사용하여 </a:t>
            </a:r>
            <a:r>
              <a:rPr lang="ko-KR" altLang="en-US" sz="1200" b="1" spc="-150" baseline="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</a:t>
            </a:r>
            <a:r>
              <a:rPr lang="ko-KR" altLang="en-US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처리를 해보고 싶었습니다</a:t>
            </a:r>
            <a:r>
              <a:rPr lang="en-US" altLang="ko-KR" sz="1200" b="1" spc="-150" baseline="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.</a:t>
            </a:r>
            <a:endParaRPr lang="en-US" altLang="ko-KR" sz="1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66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0. ARX</a:t>
            </a:r>
            <a:r>
              <a:rPr lang="ko-KR" altLang="en-US" dirty="0"/>
              <a:t>는 저희 프로젝트의 </a:t>
            </a:r>
            <a:r>
              <a:rPr lang="ko-KR" altLang="en-US" dirty="0" err="1"/>
              <a:t>비식별</a:t>
            </a:r>
            <a:r>
              <a:rPr lang="ko-KR" altLang="en-US" dirty="0"/>
              <a:t> 처리를 </a:t>
            </a:r>
            <a:r>
              <a:rPr lang="ko-KR" altLang="en-US" dirty="0" err="1"/>
              <a:t>진행하기위한</a:t>
            </a:r>
            <a:r>
              <a:rPr lang="ko-KR" altLang="en-US" dirty="0"/>
              <a:t> 여러 </a:t>
            </a:r>
            <a:r>
              <a:rPr lang="ko-KR" altLang="en-US" dirty="0" err="1"/>
              <a:t>오픈소스를</a:t>
            </a:r>
            <a:r>
              <a:rPr lang="ko-KR" altLang="en-US" dirty="0"/>
              <a:t> 찾다가 </a:t>
            </a:r>
            <a:r>
              <a:rPr lang="ko-KR" altLang="en-US" dirty="0" err="1"/>
              <a:t>그중</a:t>
            </a:r>
            <a:r>
              <a:rPr lang="ko-KR" altLang="en-US" dirty="0"/>
              <a:t> </a:t>
            </a:r>
            <a:r>
              <a:rPr lang="en-US" altLang="ko-KR" dirty="0"/>
              <a:t>ARX</a:t>
            </a:r>
            <a:r>
              <a:rPr lang="ko-KR" altLang="en-US" dirty="0"/>
              <a:t>를 분석했습니다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 err="1"/>
              <a:t>비식별</a:t>
            </a:r>
            <a:r>
              <a:rPr lang="ko-KR" altLang="en-US" dirty="0"/>
              <a:t> 처리를 </a:t>
            </a:r>
            <a:r>
              <a:rPr lang="ko-KR" altLang="en-US" dirty="0" err="1"/>
              <a:t>하기위해</a:t>
            </a:r>
            <a:r>
              <a:rPr lang="ko-KR" altLang="en-US" dirty="0"/>
              <a:t> 관련 </a:t>
            </a:r>
            <a:r>
              <a:rPr lang="ko-KR" altLang="en-US" dirty="0" err="1"/>
              <a:t>오픈소스가</a:t>
            </a:r>
            <a:r>
              <a:rPr lang="ko-KR" altLang="en-US" dirty="0"/>
              <a:t> </a:t>
            </a:r>
            <a:r>
              <a:rPr lang="ko-KR" altLang="en-US" dirty="0" err="1"/>
              <a:t>여러가지</a:t>
            </a:r>
            <a:r>
              <a:rPr lang="ko-KR" altLang="en-US" dirty="0"/>
              <a:t> 있는데 저희는 </a:t>
            </a:r>
            <a:r>
              <a:rPr lang="ko-KR" altLang="en-US" dirty="0" err="1"/>
              <a:t>그중</a:t>
            </a:r>
            <a:r>
              <a:rPr lang="ko-KR" altLang="en-US" dirty="0"/>
              <a:t> </a:t>
            </a:r>
            <a:r>
              <a:rPr lang="en-US" altLang="ko-KR" dirty="0"/>
              <a:t>ARX</a:t>
            </a:r>
            <a:r>
              <a:rPr lang="ko-KR" altLang="en-US" dirty="0"/>
              <a:t>를 분석하여 프로젝트에 적용했습니다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1. </a:t>
            </a:r>
            <a:r>
              <a:rPr lang="ko-KR" altLang="en-US" dirty="0"/>
              <a:t>우선 </a:t>
            </a:r>
            <a:r>
              <a:rPr lang="en-US" altLang="ko-KR" dirty="0"/>
              <a:t>ARX</a:t>
            </a:r>
            <a:r>
              <a:rPr lang="ko-KR" altLang="en-US" dirty="0"/>
              <a:t>에서는 </a:t>
            </a:r>
            <a:r>
              <a:rPr lang="ko-KR" altLang="en-US" dirty="0" err="1"/>
              <a:t>첫번째</a:t>
            </a:r>
            <a:r>
              <a:rPr lang="ko-KR" altLang="en-US" dirty="0"/>
              <a:t> 설정을 합니다</a:t>
            </a:r>
            <a:r>
              <a:rPr lang="en-US" altLang="ko-KR" dirty="0"/>
              <a:t>. </a:t>
            </a:r>
            <a:r>
              <a:rPr lang="ko-KR" altLang="en-US" dirty="0"/>
              <a:t>설정에는 </a:t>
            </a:r>
            <a:r>
              <a:rPr lang="en-US" altLang="ko-KR" dirty="0"/>
              <a:t>Raw Data</a:t>
            </a:r>
            <a:r>
              <a:rPr lang="ko-KR" altLang="en-US" dirty="0"/>
              <a:t>인 </a:t>
            </a:r>
            <a:r>
              <a:rPr lang="en-US" altLang="ko-KR" dirty="0"/>
              <a:t>CSV, Excel, Database </a:t>
            </a:r>
            <a:r>
              <a:rPr lang="ko-KR" altLang="en-US" dirty="0"/>
              <a:t>형식의 원본 데이터를 가져옵니다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r>
              <a:rPr lang="ko-KR" altLang="en-US" dirty="0" err="1"/>
              <a:t>그다음에는</a:t>
            </a:r>
            <a:r>
              <a:rPr lang="ko-KR" altLang="en-US" dirty="0"/>
              <a:t> 데이터 변환모형 </a:t>
            </a: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interval, ordering, masking </a:t>
            </a: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중 하나를</a:t>
            </a:r>
            <a:r>
              <a:rPr lang="ko-KR" altLang="en-US" dirty="0"/>
              <a:t> 설정하고 </a:t>
            </a:r>
            <a:r>
              <a:rPr lang="ko-KR" altLang="en-US" dirty="0" err="1"/>
              <a:t>그다음에는</a:t>
            </a:r>
            <a:r>
              <a:rPr lang="ko-KR" altLang="en-US" dirty="0"/>
              <a:t> 검증 방법을 </a:t>
            </a: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K-</a:t>
            </a: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익명성</a:t>
            </a: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, L-</a:t>
            </a: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다양성</a:t>
            </a: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, T-</a:t>
            </a:r>
            <a:r>
              <a:rPr lang="ko-KR" altLang="en-US" sz="1200" b="1" dirty="0" err="1">
                <a:solidFill>
                  <a:srgbClr val="44546A">
                    <a:lumMod val="75000"/>
                  </a:srgbClr>
                </a:solidFill>
              </a:rPr>
              <a:t>접근성</a:t>
            </a: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 중에 하나를 설정합니다</a:t>
            </a: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1200" b="1" dirty="0" err="1">
                <a:solidFill>
                  <a:srgbClr val="44546A">
                    <a:lumMod val="75000"/>
                  </a:srgbClr>
                </a:solidFill>
              </a:rPr>
              <a:t>두번째는</a:t>
            </a: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 위에 설정된 조건을 만족하는 모든 가능한 변환을 도식화 하여 프로그램에 적용시킵니다</a:t>
            </a: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3. </a:t>
            </a:r>
            <a:r>
              <a:rPr lang="ko-KR" altLang="en-US" dirty="0" err="1"/>
              <a:t>세번째는</a:t>
            </a:r>
            <a:r>
              <a:rPr lang="ko-KR" altLang="en-US" dirty="0"/>
              <a:t> </a:t>
            </a:r>
            <a:r>
              <a:rPr lang="ko-KR" altLang="en-US" dirty="0" err="1"/>
              <a:t>재식별화</a:t>
            </a:r>
            <a:r>
              <a:rPr lang="ko-KR" altLang="en-US" dirty="0"/>
              <a:t> 가능성 등 위험수준을 분석하여 수치화 하여 알려줍니다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3</a:t>
            </a:r>
            <a:r>
              <a:rPr lang="ko-KR" altLang="en-US" dirty="0"/>
              <a:t>번째는 프로젝트의 시간상 제외하였습니다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998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사진은 저희가 분석하여 사용할 프로그램의 일부입니다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 </a:t>
            </a:r>
            <a:r>
              <a:rPr lang="en-US" altLang="ko-KR" dirty="0"/>
              <a:t>CSV </a:t>
            </a:r>
            <a:r>
              <a:rPr lang="ko-KR" altLang="en-US" dirty="0"/>
              <a:t>파일에서 이름을 변환모형 중 하나인 </a:t>
            </a:r>
            <a:r>
              <a:rPr lang="en-US" altLang="ko-KR" dirty="0"/>
              <a:t>Masking 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나이는 </a:t>
            </a:r>
            <a:r>
              <a:rPr lang="ko-KR" altLang="en-US" dirty="0" err="1"/>
              <a:t>비식별</a:t>
            </a:r>
            <a:r>
              <a:rPr lang="ko-KR" altLang="en-US" dirty="0"/>
              <a:t> 처리 방법 중 하나인 총계처리로 조건을 설정한 값을 바탕으로 변환되어 오른쪽에 도식화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462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다음의 화면처럼 웹에서 바로 </a:t>
            </a:r>
            <a:r>
              <a:rPr lang="ko-KR" altLang="en-US" dirty="0" err="1"/>
              <a:t>비식별</a:t>
            </a:r>
            <a:r>
              <a:rPr lang="ko-KR" altLang="en-US" dirty="0"/>
              <a:t> 처리 할 수 있게 </a:t>
            </a:r>
            <a:r>
              <a:rPr lang="ko-KR" altLang="en-US" dirty="0" err="1"/>
              <a:t>웹서비스를</a:t>
            </a:r>
            <a:r>
              <a:rPr lang="ko-KR" altLang="en-US" dirty="0"/>
              <a:t> 구축하고</a:t>
            </a:r>
            <a:r>
              <a:rPr lang="en-US" altLang="ko-KR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유연성을 위한 </a:t>
            </a:r>
            <a:r>
              <a:rPr lang="en-US" altLang="ko-KR" dirty="0"/>
              <a:t>MSA </a:t>
            </a:r>
            <a:r>
              <a:rPr lang="ko-KR" altLang="en-US" dirty="0"/>
              <a:t>기반 </a:t>
            </a:r>
            <a:r>
              <a:rPr lang="ko-KR" altLang="en-US" dirty="0" err="1"/>
              <a:t>클라우드로</a:t>
            </a:r>
            <a:r>
              <a:rPr lang="ko-KR" altLang="en-US" dirty="0"/>
              <a:t>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859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프로젝트는 총 </a:t>
            </a:r>
            <a:r>
              <a:rPr lang="en-US" altLang="ko-KR" dirty="0"/>
              <a:t>4</a:t>
            </a:r>
            <a:r>
              <a:rPr lang="ko-KR" altLang="en-US" dirty="0"/>
              <a:t>주 동안 개발하였습니다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레스트풀</a:t>
            </a:r>
            <a:r>
              <a:rPr lang="ko-KR" altLang="en-US" dirty="0"/>
              <a:t> 웹 서비스를 구현하거나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도커와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쿠버네티스를</a:t>
            </a:r>
            <a:r>
              <a:rPr lang="ko-KR" altLang="en-US" baseline="0" dirty="0"/>
              <a:t> 사용하여 서비스를 올리는 데에 제일 힘들었습니다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71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것은 세부 일정입니다</a:t>
            </a:r>
            <a:r>
              <a:rPr lang="en-US" altLang="ko-KR" dirty="0"/>
              <a:t>. </a:t>
            </a:r>
            <a:r>
              <a:rPr lang="ko-KR" altLang="en-US" dirty="0"/>
              <a:t>하늘색 부분에 </a:t>
            </a:r>
            <a:r>
              <a:rPr lang="ko-KR" altLang="en-US" dirty="0" err="1"/>
              <a:t>레스트풀</a:t>
            </a:r>
            <a:r>
              <a:rPr lang="ko-KR" altLang="en-US" dirty="0"/>
              <a:t> </a:t>
            </a:r>
            <a:r>
              <a:rPr lang="ko-KR" altLang="en-US" dirty="0" err="1"/>
              <a:t>웹서비스</a:t>
            </a:r>
            <a:r>
              <a:rPr lang="en-US" altLang="ko-KR" dirty="0"/>
              <a:t>, </a:t>
            </a:r>
            <a:r>
              <a:rPr lang="ko-KR" altLang="en-US" dirty="0" err="1"/>
              <a:t>비식별</a:t>
            </a:r>
            <a:r>
              <a:rPr lang="ko-KR" altLang="en-US" dirty="0"/>
              <a:t> 처리</a:t>
            </a:r>
            <a:r>
              <a:rPr lang="en-US" altLang="ko-KR" dirty="0"/>
              <a:t>, </a:t>
            </a:r>
            <a:r>
              <a:rPr lang="ko-KR" altLang="en-US" dirty="0"/>
              <a:t>파일 처리</a:t>
            </a:r>
            <a:r>
              <a:rPr lang="en-US" altLang="ko-KR" dirty="0"/>
              <a:t>, </a:t>
            </a:r>
            <a:r>
              <a:rPr lang="ko-KR" altLang="en-US" dirty="0"/>
              <a:t>타 서비스 협업 및 연계</a:t>
            </a:r>
            <a:r>
              <a:rPr lang="en-US" altLang="ko-KR" dirty="0"/>
              <a:t>, </a:t>
            </a:r>
            <a:r>
              <a:rPr lang="ko-KR" altLang="en-US" dirty="0"/>
              <a:t>마이크로 서비스 인프라 구축이 주요 일정입니다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파란 줄이 제일 긴 두 부분이 제일 어려웠던 </a:t>
            </a:r>
            <a:r>
              <a:rPr lang="ko-KR" altLang="en-US" dirty="0" err="1"/>
              <a:t>부분이였습니다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19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저희 조의 발표 </a:t>
            </a:r>
            <a:r>
              <a:rPr lang="en-US" altLang="ko-KR" sz="1200" dirty="0"/>
              <a:t>Contents </a:t>
            </a:r>
            <a:r>
              <a:rPr lang="ko-KR" altLang="en-US" sz="1200" dirty="0"/>
              <a:t>구성입니다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프로젝트 개요부터 향후 개선 사항 및 기대 효과까지 총 </a:t>
            </a:r>
            <a:r>
              <a:rPr lang="en-US" altLang="ko-KR" sz="1200" dirty="0"/>
              <a:t>5</a:t>
            </a:r>
            <a:r>
              <a:rPr lang="ko-KR" altLang="en-US" sz="1200" dirty="0"/>
              <a:t>개의 목차로 이루어져 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494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프로젝트 개발환경 및 </a:t>
            </a:r>
            <a:r>
              <a:rPr lang="en-US" altLang="ko-KR" dirty="0"/>
              <a:t>MSA</a:t>
            </a:r>
            <a:r>
              <a:rPr lang="ko-KR" altLang="en-US" dirty="0"/>
              <a:t>설계입니다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172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개발환경 및 사용 </a:t>
            </a:r>
            <a:r>
              <a:rPr lang="ko-KR" altLang="en-US" dirty="0" err="1"/>
              <a:t>프로그램중에서</a:t>
            </a:r>
            <a:r>
              <a:rPr lang="ko-KR" altLang="en-US" dirty="0"/>
              <a:t> 주가 되는 부분은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저희의 핵심기능 </a:t>
            </a:r>
            <a:r>
              <a:rPr lang="ko-KR" altLang="en-US" baseline="0" dirty="0" err="1"/>
              <a:t>비식별</a:t>
            </a:r>
            <a:r>
              <a:rPr lang="ko-KR" altLang="en-US" baseline="0" dirty="0"/>
              <a:t> 처리를 진행하기 위해 </a:t>
            </a:r>
            <a:r>
              <a:rPr lang="ko-KR" altLang="en-US" baseline="0" dirty="0" err="1"/>
              <a:t>오픈소스인</a:t>
            </a:r>
            <a:r>
              <a:rPr lang="ko-KR" altLang="en-US" baseline="0" dirty="0"/>
              <a:t> </a:t>
            </a:r>
            <a:r>
              <a:rPr lang="en-US" altLang="ko-KR" baseline="0" dirty="0"/>
              <a:t>ARX</a:t>
            </a:r>
            <a:r>
              <a:rPr lang="ko-KR" altLang="en-US" baseline="0" dirty="0"/>
              <a:t>가 있고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비식별</a:t>
            </a:r>
            <a:r>
              <a:rPr lang="ko-KR" altLang="en-US" baseline="0" dirty="0"/>
              <a:t> 처리를 할 데이터에서 </a:t>
            </a:r>
            <a:r>
              <a:rPr lang="en-US" altLang="ko-KR" baseline="0" dirty="0"/>
              <a:t>Null </a:t>
            </a:r>
            <a:r>
              <a:rPr lang="ko-KR" altLang="en-US" baseline="0" dirty="0"/>
              <a:t>값이 들어가 있는 행을 제거하기 위한 용도로서 장고와 </a:t>
            </a:r>
            <a:r>
              <a:rPr lang="ko-KR" altLang="en-US" baseline="0" dirty="0" err="1"/>
              <a:t>판다스를</a:t>
            </a:r>
            <a:r>
              <a:rPr lang="ko-KR" altLang="en-US" baseline="0" dirty="0"/>
              <a:t> 사용하였습니다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서비스들을 띄우고 각 컨테이너들을 관리하기 위해서 </a:t>
            </a:r>
            <a:r>
              <a:rPr lang="en-US" altLang="ko-KR" dirty="0" err="1"/>
              <a:t>kubernetes</a:t>
            </a:r>
            <a:r>
              <a:rPr lang="ko-KR" altLang="en-US" dirty="0"/>
              <a:t>와 </a:t>
            </a:r>
            <a:r>
              <a:rPr lang="en-US" altLang="ko-KR" dirty="0" err="1"/>
              <a:t>docker</a:t>
            </a:r>
            <a:r>
              <a:rPr lang="ko-KR" altLang="en-US" dirty="0"/>
              <a:t>를 사용하였고</a:t>
            </a:r>
            <a:r>
              <a:rPr lang="en-US" altLang="ko-KR" dirty="0"/>
              <a:t>, </a:t>
            </a:r>
            <a:r>
              <a:rPr lang="ko-KR" altLang="en-US" dirty="0"/>
              <a:t>지속적인 통합 및 개발을 하기 위해서 </a:t>
            </a:r>
            <a:r>
              <a:rPr lang="ko-KR" altLang="en-US" dirty="0" err="1"/>
              <a:t>깃헙과</a:t>
            </a:r>
            <a:r>
              <a:rPr lang="ko-KR" altLang="en-US" dirty="0"/>
              <a:t> </a:t>
            </a:r>
            <a:r>
              <a:rPr lang="ko-KR" altLang="en-US" dirty="0" err="1"/>
              <a:t>젠킨스를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뒤에 발표할 조와 통신하기 위한 용도로서 </a:t>
            </a:r>
            <a:r>
              <a:rPr lang="ko-KR" altLang="en-US" dirty="0" err="1"/>
              <a:t>메시지큐</a:t>
            </a:r>
            <a:r>
              <a:rPr lang="ko-KR" altLang="en-US" baseline="0" dirty="0"/>
              <a:t> 카프카를 사용하였고 저희 프로젝트 일정을 관리하기 위해서 </a:t>
            </a:r>
            <a:r>
              <a:rPr lang="ko-KR" altLang="en-US" baseline="0" dirty="0" err="1"/>
              <a:t>프리디캠프를</a:t>
            </a:r>
            <a:r>
              <a:rPr lang="ko-KR" altLang="en-US" baseline="0" dirty="0"/>
              <a:t> 사용하였습니다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61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 마이크로 서비스 </a:t>
            </a:r>
            <a:r>
              <a:rPr lang="ko-KR" altLang="en-US" dirty="0" err="1"/>
              <a:t>아키텍쳐</a:t>
            </a:r>
            <a:r>
              <a:rPr lang="ko-KR" altLang="en-US" dirty="0"/>
              <a:t> 설계에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</a:t>
            </a:r>
            <a:r>
              <a:rPr lang="ko-KR" altLang="en-US" baseline="0" dirty="0"/>
              <a:t> 주요기능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가지를 </a:t>
            </a:r>
            <a:r>
              <a:rPr lang="ko-KR" altLang="en-US" baseline="0" dirty="0" err="1"/>
              <a:t>도커로</a:t>
            </a:r>
            <a:r>
              <a:rPr lang="ko-KR" altLang="en-US" baseline="0" dirty="0"/>
              <a:t> 띄웠습니다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그리고 </a:t>
            </a:r>
            <a:r>
              <a:rPr lang="ko-KR" altLang="en-US" baseline="0" dirty="0" err="1"/>
              <a:t>쿠버네티스로</a:t>
            </a:r>
            <a:r>
              <a:rPr lang="ko-KR" altLang="en-US" baseline="0" dirty="0"/>
              <a:t> 해당 컨테이너들을 관리합니다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r>
              <a:rPr lang="en-US" altLang="ko-KR" dirty="0"/>
              <a:t> WEB</a:t>
            </a:r>
            <a:r>
              <a:rPr lang="ko-KR" altLang="en-US" dirty="0"/>
              <a:t>에</a:t>
            </a:r>
            <a:r>
              <a:rPr lang="en-US" altLang="ko-KR" baseline="0" dirty="0"/>
              <a:t> </a:t>
            </a:r>
            <a:r>
              <a:rPr lang="ko-KR" altLang="en-US" baseline="0" dirty="0"/>
              <a:t>어떠한 동작이 발생하게 되면 </a:t>
            </a:r>
            <a:r>
              <a:rPr lang="en-US" altLang="ko-KR" baseline="0" dirty="0"/>
              <a:t>External Gateway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Ingress NGINX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Service Discovery</a:t>
            </a:r>
            <a:r>
              <a:rPr lang="ko-KR" altLang="en-US" baseline="0" dirty="0"/>
              <a:t>로 가서 동작에 해당하는 서비스를 찾게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여기서</a:t>
            </a:r>
            <a:r>
              <a:rPr lang="en-US" altLang="ko-KR" baseline="0" dirty="0"/>
              <a:t> Ingress</a:t>
            </a:r>
            <a:r>
              <a:rPr lang="ko-KR" altLang="en-US" baseline="0" dirty="0"/>
              <a:t>는 </a:t>
            </a:r>
            <a:r>
              <a:rPr lang="ko-KR" altLang="en-US" baseline="0" dirty="0" err="1"/>
              <a:t>라우팅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로드벨런스의</a:t>
            </a:r>
            <a:r>
              <a:rPr lang="ko-KR" altLang="en-US" baseline="0" dirty="0"/>
              <a:t> 역할도 합니다</a:t>
            </a:r>
            <a:r>
              <a:rPr lang="en-US" altLang="ko-KR" baseline="0" dirty="0"/>
              <a:t>. </a:t>
            </a:r>
            <a:r>
              <a:rPr lang="ko-KR" altLang="en-US" dirty="0"/>
              <a:t>그 서비스는 요청을 처리하기 위해 </a:t>
            </a:r>
            <a:r>
              <a:rPr lang="en-US" altLang="ko-KR" dirty="0"/>
              <a:t>MySQL </a:t>
            </a:r>
            <a:r>
              <a:rPr lang="ko-KR" altLang="en-US" dirty="0"/>
              <a:t>혹은 </a:t>
            </a:r>
            <a:r>
              <a:rPr lang="en-US" altLang="ko-KR" dirty="0" err="1"/>
              <a:t>mongoDB</a:t>
            </a:r>
            <a:r>
              <a:rPr lang="ko-KR" altLang="en-US" dirty="0"/>
              <a:t>로 접근하여 저장하거나 비교합니다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지속적인 통합과 개발을 하기 위해서 </a:t>
            </a:r>
            <a:r>
              <a:rPr lang="ko-KR" altLang="en-US" dirty="0" err="1"/>
              <a:t>젠킨스와</a:t>
            </a:r>
            <a:r>
              <a:rPr lang="ko-KR" altLang="en-US" dirty="0"/>
              <a:t> </a:t>
            </a:r>
            <a:r>
              <a:rPr lang="ko-KR" altLang="en-US" dirty="0" err="1"/>
              <a:t>깃헙을</a:t>
            </a:r>
            <a:r>
              <a:rPr lang="ko-KR" altLang="en-US" dirty="0"/>
              <a:t> 사용했습니다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모니터링을 하기 위하여 </a:t>
            </a:r>
            <a:r>
              <a:rPr lang="en-US" altLang="ko-KR" dirty="0"/>
              <a:t>ELK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5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저희 조의 발표 </a:t>
            </a:r>
            <a:r>
              <a:rPr lang="en-US" altLang="ko-KR" sz="1200" dirty="0"/>
              <a:t>Contents </a:t>
            </a:r>
            <a:r>
              <a:rPr lang="ko-KR" altLang="en-US" sz="1200" dirty="0"/>
              <a:t>구성입니다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사이트 개요부터 </a:t>
            </a:r>
            <a:r>
              <a:rPr lang="en-US" altLang="ko-KR" sz="1200" dirty="0"/>
              <a:t>~ </a:t>
            </a:r>
            <a:r>
              <a:rPr lang="ko-KR" altLang="en-US" sz="1200" dirty="0"/>
              <a:t>추후 발전 방향까지 총 </a:t>
            </a:r>
            <a:r>
              <a:rPr lang="en-US" altLang="ko-KR" sz="1200" dirty="0"/>
              <a:t>6</a:t>
            </a:r>
            <a:r>
              <a:rPr lang="ko-KR" altLang="en-US" sz="1200" dirty="0"/>
              <a:t>가지의 항목으로 </a:t>
            </a:r>
            <a:endParaRPr lang="en-US" altLang="ko-KR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이루어져 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18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사용자가 </a:t>
            </a:r>
            <a:r>
              <a:rPr lang="ko-KR" altLang="en-US" dirty="0" err="1"/>
              <a:t>비식별</a:t>
            </a:r>
            <a:r>
              <a:rPr lang="ko-KR" altLang="en-US" dirty="0"/>
              <a:t> 처리가 된 파일을 </a:t>
            </a:r>
            <a:r>
              <a:rPr lang="ko-KR" altLang="en-US" dirty="0" err="1"/>
              <a:t>다운받을수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파일을 </a:t>
            </a:r>
            <a:r>
              <a:rPr lang="ko-KR" altLang="en-US" dirty="0" err="1"/>
              <a:t>출력받는</a:t>
            </a:r>
            <a:r>
              <a:rPr lang="ko-KR" altLang="en-US" dirty="0"/>
              <a:t> 방식 </a:t>
            </a:r>
            <a:r>
              <a:rPr lang="ko-KR" altLang="en-US" dirty="0" err="1"/>
              <a:t>두가지를</a:t>
            </a:r>
            <a:r>
              <a:rPr lang="ko-KR" altLang="en-US" dirty="0"/>
              <a:t> 설명하기에 앞서 바로 다음에 발표할 </a:t>
            </a:r>
            <a:r>
              <a:rPr lang="en-US" altLang="ko-KR" dirty="0"/>
              <a:t>B</a:t>
            </a:r>
            <a:r>
              <a:rPr lang="ko-KR" altLang="en-US" dirty="0"/>
              <a:t>반 </a:t>
            </a:r>
            <a:r>
              <a:rPr lang="en-US" altLang="ko-KR" dirty="0"/>
              <a:t>1</a:t>
            </a:r>
            <a:r>
              <a:rPr lang="ko-KR" altLang="en-US" dirty="0"/>
              <a:t>조의 서비스에 대해 설명하겠습니다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활용부분 설명하기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</a:t>
            </a:r>
            <a:r>
              <a:rPr lang="en-US" altLang="ko-KR" dirty="0"/>
              <a:t>3</a:t>
            </a:r>
            <a:r>
              <a:rPr lang="ko-KR" altLang="en-US" dirty="0"/>
              <a:t>법에 입각해서 사용자는 다운받은 </a:t>
            </a:r>
            <a:r>
              <a:rPr lang="ko-KR" altLang="en-US" dirty="0" err="1"/>
              <a:t>비식별처리가</a:t>
            </a:r>
            <a:r>
              <a:rPr lang="ko-KR" altLang="en-US" dirty="0"/>
              <a:t> 된 파일을 가지고 의료데이터</a:t>
            </a:r>
            <a:r>
              <a:rPr lang="en-US" altLang="ko-KR" dirty="0"/>
              <a:t>, </a:t>
            </a:r>
            <a:r>
              <a:rPr lang="ko-KR" altLang="en-US" dirty="0"/>
              <a:t>금융데이터와 같이 개인정보가 필요한 여러 산업 서비스에 안전하게 사용할 수 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파일형식으로 출력가능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 err="1"/>
              <a:t>형식으로출력을</a:t>
            </a:r>
            <a:r>
              <a:rPr lang="ko-KR" altLang="en-US" dirty="0"/>
              <a:t> 받으면 </a:t>
            </a:r>
            <a:r>
              <a:rPr lang="ko-KR" altLang="en-US" dirty="0" err="1"/>
              <a:t>스마트폰개발을</a:t>
            </a:r>
            <a:r>
              <a:rPr lang="ko-KR" altLang="en-US" dirty="0"/>
              <a:t> 하는 사람들도 사용이 가능해</a:t>
            </a:r>
            <a:r>
              <a:rPr lang="ko-KR" altLang="en-US" baseline="0" dirty="0"/>
              <a:t> 개발자들이 </a:t>
            </a:r>
            <a:r>
              <a:rPr lang="ko-KR" altLang="en-US" baseline="0" dirty="0" err="1"/>
              <a:t>이를통해</a:t>
            </a:r>
            <a:r>
              <a:rPr lang="ko-KR" altLang="en-US" baseline="0" dirty="0"/>
              <a:t> 다양한 서비스의 활용이 가능합니다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24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조의 서비스는 파일을 </a:t>
            </a:r>
            <a:r>
              <a:rPr lang="en-US" altLang="ko-KR" dirty="0"/>
              <a:t>API</a:t>
            </a:r>
            <a:r>
              <a:rPr lang="ko-KR" altLang="en-US" dirty="0"/>
              <a:t>서버로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43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08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해당부분이 </a:t>
            </a:r>
            <a:r>
              <a:rPr lang="ko-KR" altLang="en-US" dirty="0" err="1"/>
              <a:t>마스킹</a:t>
            </a:r>
            <a:r>
              <a:rPr lang="ko-KR" altLang="en-US" dirty="0"/>
              <a:t> 처리 됨을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28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041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서비스인 우리 서비스와 타 서비스를 연결해 협업해 </a:t>
            </a:r>
            <a:r>
              <a:rPr lang="ko-KR" altLang="en-US" dirty="0" err="1"/>
              <a:t>보고싶었습니다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03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번째 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774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말했듯이 장고와 </a:t>
            </a:r>
            <a:r>
              <a:rPr lang="ko-KR" altLang="en-US" dirty="0" err="1"/>
              <a:t>판다스를</a:t>
            </a:r>
            <a:r>
              <a:rPr lang="ko-KR" altLang="en-US" dirty="0"/>
              <a:t> 이용해서 널의 개수를 </a:t>
            </a:r>
            <a:r>
              <a:rPr lang="ko-KR" altLang="en-US" dirty="0" err="1"/>
              <a:t>확인할수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</a:t>
            </a:r>
            <a:r>
              <a:rPr lang="ko-KR" altLang="en-US" dirty="0"/>
              <a:t>익명성 </a:t>
            </a:r>
            <a:r>
              <a:rPr lang="en-US" altLang="ko-KR" dirty="0"/>
              <a:t>L</a:t>
            </a:r>
            <a:r>
              <a:rPr lang="ko-KR" altLang="en-US" dirty="0"/>
              <a:t>다양성 </a:t>
            </a:r>
            <a:r>
              <a:rPr lang="en-US" altLang="ko-KR" dirty="0"/>
              <a:t>T</a:t>
            </a:r>
            <a:r>
              <a:rPr lang="ko-KR" altLang="en-US" dirty="0" err="1"/>
              <a:t>접근성</a:t>
            </a:r>
            <a:r>
              <a:rPr lang="ko-KR" altLang="en-US" dirty="0"/>
              <a:t> 이 </a:t>
            </a:r>
            <a:r>
              <a:rPr lang="ko-KR" altLang="en-US" dirty="0" err="1"/>
              <a:t>세가지의</a:t>
            </a:r>
            <a:r>
              <a:rPr lang="ko-KR" altLang="en-US" dirty="0"/>
              <a:t> 검증방식</a:t>
            </a:r>
            <a:r>
              <a:rPr lang="ko-KR" altLang="en-US" baseline="0" dirty="0"/>
              <a:t> 중 하나를 </a:t>
            </a:r>
            <a:r>
              <a:rPr lang="ko-KR" altLang="en-US" dirty="0"/>
              <a:t>  사용자가 직접 설정하여 검증방식을 결정할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50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저희 조의 발표 </a:t>
            </a:r>
            <a:r>
              <a:rPr lang="en-US" altLang="ko-KR" sz="1200" dirty="0"/>
              <a:t>Contents </a:t>
            </a:r>
            <a:r>
              <a:rPr lang="ko-KR" altLang="en-US" sz="1200" dirty="0"/>
              <a:t>구성입니다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사이트 개요부터 </a:t>
            </a:r>
            <a:r>
              <a:rPr lang="en-US" altLang="ko-KR" sz="1200" dirty="0"/>
              <a:t>~ </a:t>
            </a:r>
            <a:r>
              <a:rPr lang="ko-KR" altLang="en-US" sz="1200" dirty="0"/>
              <a:t>추후 발전 방향까지 총 </a:t>
            </a:r>
            <a:r>
              <a:rPr lang="en-US" altLang="ko-KR" sz="1200" dirty="0"/>
              <a:t>6</a:t>
            </a:r>
            <a:r>
              <a:rPr lang="ko-KR" altLang="en-US" sz="1200" dirty="0"/>
              <a:t>가지의 항목으로 </a:t>
            </a:r>
            <a:endParaRPr lang="en-US" altLang="ko-KR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이루어져 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244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671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저희 조의 발표 </a:t>
            </a:r>
            <a:r>
              <a:rPr lang="en-US" altLang="ko-KR" sz="1200" dirty="0"/>
              <a:t>Contents </a:t>
            </a:r>
            <a:r>
              <a:rPr lang="ko-KR" altLang="en-US" sz="1200" dirty="0"/>
              <a:t>구성입니다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사이트 개요부터 </a:t>
            </a:r>
            <a:r>
              <a:rPr lang="en-US" altLang="ko-KR" sz="1200" dirty="0"/>
              <a:t>~ </a:t>
            </a:r>
            <a:r>
              <a:rPr lang="ko-KR" altLang="en-US" sz="1200" dirty="0"/>
              <a:t>추후 발전 방향까지 총 </a:t>
            </a:r>
            <a:r>
              <a:rPr lang="en-US" altLang="ko-KR" sz="1200" dirty="0"/>
              <a:t>6</a:t>
            </a:r>
            <a:r>
              <a:rPr lang="ko-KR" altLang="en-US" sz="1200" dirty="0"/>
              <a:t>가지의 항목으로 </a:t>
            </a:r>
            <a:endParaRPr lang="en-US" altLang="ko-KR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이루어져 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543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그런 식별 가능한 데이터를 </a:t>
            </a:r>
            <a:r>
              <a:rPr lang="ko-KR" altLang="en-US" baseline="0" dirty="0" err="1"/>
              <a:t>비식별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처리할수</a:t>
            </a:r>
            <a:r>
              <a:rPr lang="ko-KR" altLang="en-US" baseline="0" dirty="0"/>
              <a:t> 있기 때문에 </a:t>
            </a:r>
            <a:r>
              <a:rPr lang="ko-KR" altLang="en-US" baseline="0" dirty="0" err="1"/>
              <a:t>비식별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처리분야에대한</a:t>
            </a:r>
            <a:r>
              <a:rPr lang="ko-KR" altLang="en-US" baseline="0" dirty="0"/>
              <a:t> 발전가능성이 </a:t>
            </a:r>
            <a:r>
              <a:rPr lang="ko-KR" altLang="en-US" baseline="0" dirty="0" err="1"/>
              <a:t>기대됩니ㅏㄷ</a:t>
            </a:r>
            <a:r>
              <a:rPr lang="en-US" altLang="ko-KR" baseline="0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80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추가하는 기능으로</a:t>
            </a:r>
            <a:r>
              <a:rPr lang="en-US" altLang="ko-KR" baseline="0" dirty="0"/>
              <a:t> </a:t>
            </a:r>
            <a:r>
              <a:rPr lang="ko-KR" altLang="en-US" dirty="0" err="1"/>
              <a:t>우리거는</a:t>
            </a:r>
            <a:r>
              <a:rPr lang="ko-KR" altLang="en-US" dirty="0"/>
              <a:t> </a:t>
            </a:r>
            <a:r>
              <a:rPr lang="ko-KR" altLang="en-US" dirty="0" err="1"/>
              <a:t>잘돌아가나</a:t>
            </a:r>
            <a:r>
              <a:rPr lang="en-US" altLang="ko-KR" baseline="0" dirty="0"/>
              <a:t> </a:t>
            </a:r>
            <a:r>
              <a:rPr lang="ko-KR" altLang="en-US" dirty="0"/>
              <a:t>추가적으로 </a:t>
            </a:r>
            <a:r>
              <a:rPr lang="ko-KR" altLang="en-US" dirty="0" err="1"/>
              <a:t>필요한것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</a:t>
            </a:r>
            <a:r>
              <a:rPr lang="ko-KR" altLang="en-US" dirty="0" err="1"/>
              <a:t>식스센스</a:t>
            </a:r>
            <a:r>
              <a:rPr lang="ko-KR" altLang="en-US" dirty="0"/>
              <a:t> 팀이 만든 프로젝트를 바탕으로 활용 방안 및 개선 방안에서 우선 활용 방안은 다른 곳에서 교육자료 및 실습자료로서도 사용 될 수 있고</a:t>
            </a:r>
            <a:r>
              <a:rPr lang="en-US" altLang="ko-KR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ko-KR" altLang="en-US" dirty="0" err="1"/>
              <a:t>비식별</a:t>
            </a:r>
            <a:r>
              <a:rPr lang="ko-KR" altLang="en-US" dirty="0"/>
              <a:t> 처리가 어떻게 되고 있는지 또 검증은 어떻게 될 수 있는가에 대해서 다양한 이야기를 할 수 있을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47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사진과 </a:t>
            </a:r>
            <a:r>
              <a:rPr lang="ko-KR" altLang="en-US" dirty="0" err="1"/>
              <a:t>동영상속</a:t>
            </a:r>
            <a:r>
              <a:rPr lang="ko-KR" altLang="en-US" dirty="0"/>
              <a:t> 사람의 얼굴을 식별 불가능 하게 끔 모자이크와 같은 기능처리</a:t>
            </a:r>
            <a:endParaRPr lang="en-US" altLang="ko-KR" dirty="0"/>
          </a:p>
          <a:p>
            <a:r>
              <a:rPr lang="ko-KR" altLang="en-US" dirty="0"/>
              <a:t> 목소리도 톤과 어조 억양에 따라 개인의 식별이 가능하다고 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ko-KR" altLang="en-US" dirty="0" err="1"/>
              <a:t>비식별</a:t>
            </a:r>
            <a:r>
              <a:rPr lang="ko-KR" altLang="en-US" dirty="0"/>
              <a:t> </a:t>
            </a:r>
            <a:r>
              <a:rPr lang="ko-KR" altLang="en-US" dirty="0" err="1"/>
              <a:t>처리할수</a:t>
            </a:r>
            <a:r>
              <a:rPr lang="ko-KR" altLang="en-US" dirty="0"/>
              <a:t> 있도록 하는 것도 </a:t>
            </a:r>
            <a:r>
              <a:rPr lang="ko-KR" altLang="en-US" dirty="0" err="1"/>
              <a:t>좋을것</a:t>
            </a:r>
            <a:r>
              <a:rPr lang="ko-KR" altLang="en-US" dirty="0"/>
              <a:t> 같다고 판단해 추후방안으로 넣었습니다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향후방안</a:t>
            </a:r>
            <a:endParaRPr lang="ko-KR" altLang="en-US" dirty="0"/>
          </a:p>
          <a:p>
            <a:r>
              <a:rPr lang="ko-KR" altLang="en-US" dirty="0" err="1"/>
              <a:t>트렌듀</a:t>
            </a:r>
            <a:r>
              <a:rPr lang="ko-KR" altLang="en-US" dirty="0"/>
              <a:t> 이슈가 잇고 </a:t>
            </a:r>
            <a:r>
              <a:rPr lang="ko-KR" altLang="en-US" dirty="0" err="1"/>
              <a:t>요구사항있고</a:t>
            </a:r>
            <a:r>
              <a:rPr lang="ko-KR" altLang="en-US" dirty="0"/>
              <a:t> 이미지가 있고 </a:t>
            </a:r>
            <a:r>
              <a:rPr lang="ko-KR" altLang="en-US" dirty="0" err="1"/>
              <a:t>머신러닝이</a:t>
            </a:r>
            <a:r>
              <a:rPr lang="ko-KR" altLang="en-US" dirty="0"/>
              <a:t> 있고 </a:t>
            </a:r>
            <a:r>
              <a:rPr lang="ko-KR" altLang="en-US" dirty="0" err="1"/>
              <a:t>팩트있는</a:t>
            </a:r>
            <a:r>
              <a:rPr lang="ko-KR" altLang="en-US" dirty="0"/>
              <a:t> 뒷받침되는 자료가 필요하다</a:t>
            </a:r>
            <a:r>
              <a:rPr lang="en-US" altLang="ko-KR" dirty="0"/>
              <a:t>.****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728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65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구성원은 </a:t>
            </a:r>
            <a:r>
              <a:rPr lang="ko-KR" altLang="en-US" dirty="0" err="1"/>
              <a:t>멘토와</a:t>
            </a:r>
            <a:r>
              <a:rPr lang="ko-KR" altLang="en-US" dirty="0"/>
              <a:t> 팀장</a:t>
            </a:r>
            <a:r>
              <a:rPr lang="en-US" altLang="ko-KR" dirty="0"/>
              <a:t>, </a:t>
            </a:r>
            <a:r>
              <a:rPr lang="ko-KR" altLang="en-US" dirty="0"/>
              <a:t>팀원 </a:t>
            </a:r>
            <a:r>
              <a:rPr lang="en-US" altLang="ko-KR" dirty="0"/>
              <a:t>4</a:t>
            </a:r>
            <a:r>
              <a:rPr lang="ko-KR" altLang="en-US" dirty="0"/>
              <a:t>명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6</a:t>
            </a:r>
            <a:r>
              <a:rPr lang="ko-KR" altLang="en-US" baseline="0" dirty="0"/>
              <a:t>명으로 서로 역할 분담을 하여 진행하였습니다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81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구성원은 </a:t>
            </a:r>
            <a:r>
              <a:rPr lang="ko-KR" altLang="en-US" dirty="0" err="1"/>
              <a:t>멘토와</a:t>
            </a:r>
            <a:r>
              <a:rPr lang="ko-KR" altLang="en-US" dirty="0"/>
              <a:t> 팀장</a:t>
            </a:r>
            <a:r>
              <a:rPr lang="en-US" altLang="ko-KR" dirty="0"/>
              <a:t>, </a:t>
            </a:r>
            <a:r>
              <a:rPr lang="ko-KR" altLang="en-US" dirty="0"/>
              <a:t>팀원 </a:t>
            </a:r>
            <a:r>
              <a:rPr lang="en-US" altLang="ko-KR" dirty="0"/>
              <a:t>4</a:t>
            </a:r>
            <a:r>
              <a:rPr lang="ko-KR" altLang="en-US" dirty="0"/>
              <a:t>명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6</a:t>
            </a:r>
            <a:r>
              <a:rPr lang="ko-KR" altLang="en-US" baseline="0" dirty="0"/>
              <a:t>명으로 서로 역할 분담을 하여 진행하였습니다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52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4</a:t>
            </a:r>
            <a:r>
              <a:rPr lang="ko-KR" altLang="en-US" baseline="0" dirty="0"/>
              <a:t>차 산업혁명으로 인해 이전에는 관심이 덜했지만 지금은 </a:t>
            </a:r>
            <a:r>
              <a:rPr lang="ko-KR" altLang="en-US" baseline="0" dirty="0" err="1"/>
              <a:t>스마트카</a:t>
            </a:r>
            <a:r>
              <a:rPr lang="ko-KR" altLang="en-US" baseline="0" dirty="0"/>
              <a:t> </a:t>
            </a:r>
            <a:r>
              <a:rPr lang="en-US" altLang="ko-KR" baseline="0" dirty="0"/>
              <a:t>3D </a:t>
            </a:r>
            <a:r>
              <a:rPr lang="ko-KR" altLang="en-US" baseline="0" dirty="0" err="1"/>
              <a:t>프린팅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가상현실 등 많은 기술들이 생기거나 </a:t>
            </a:r>
            <a:r>
              <a:rPr lang="ko-KR" altLang="en-US" baseline="0" dirty="0" err="1"/>
              <a:t>주목받고</a:t>
            </a:r>
            <a:r>
              <a:rPr lang="ko-KR" altLang="en-US" baseline="0" dirty="0"/>
              <a:t> 있습니다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저희는 그 중에서도 </a:t>
            </a:r>
            <a:r>
              <a:rPr lang="ko-KR" altLang="en-US" baseline="0" dirty="0" err="1"/>
              <a:t>비식별화라는</a:t>
            </a:r>
            <a:r>
              <a:rPr lang="ko-KR" altLang="en-US" baseline="0" dirty="0"/>
              <a:t> 주제로 프로젝트를 하기로 결정했습니다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657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dirty="0"/>
              <a:t>피드백</a:t>
            </a:r>
            <a:r>
              <a:rPr lang="en-US" altLang="ko-KR" dirty="0"/>
              <a:t>&gt;&gt;</a:t>
            </a:r>
            <a:r>
              <a:rPr lang="ko-KR" altLang="en-US" dirty="0"/>
              <a:t>고품질의 데이터 데이터를 </a:t>
            </a:r>
            <a:r>
              <a:rPr lang="ko-KR" altLang="en-US" dirty="0" err="1"/>
              <a:t>구별할수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 err="1"/>
              <a:t>이많은</a:t>
            </a:r>
            <a:r>
              <a:rPr lang="ko-KR" altLang="en-US" dirty="0"/>
              <a:t> 데이터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비식별화를</a:t>
            </a:r>
            <a:r>
              <a:rPr lang="ko-KR" altLang="en-US" baseline="0" dirty="0"/>
              <a:t> 하는 이유에 대한 핵심</a:t>
            </a:r>
            <a:r>
              <a:rPr lang="en-US" altLang="ko-KR" baseline="0" dirty="0"/>
              <a:t>.</a:t>
            </a:r>
            <a:r>
              <a:rPr lang="ko-KR" altLang="en-US" baseline="0" dirty="0"/>
              <a:t>너무 많은 데이터  </a:t>
            </a:r>
            <a:r>
              <a:rPr lang="ko-KR" altLang="en-US" baseline="0" dirty="0" err="1"/>
              <a:t>비식별화를</a:t>
            </a:r>
            <a:r>
              <a:rPr lang="ko-KR" altLang="en-US" baseline="0" dirty="0"/>
              <a:t> 통해서 어떤 데이터를 만들겠다</a:t>
            </a:r>
            <a:r>
              <a:rPr lang="en-US" altLang="ko-KR" baseline="0" dirty="0"/>
              <a:t>. </a:t>
            </a:r>
          </a:p>
          <a:p>
            <a:pPr latinLnBrk="0"/>
            <a:r>
              <a:rPr lang="ko-KR" altLang="en-US" baseline="0" dirty="0" err="1"/>
              <a:t>비식별화하는</a:t>
            </a:r>
            <a:r>
              <a:rPr lang="ko-KR" altLang="en-US" baseline="0" dirty="0"/>
              <a:t> 이유</a:t>
            </a:r>
            <a:r>
              <a:rPr lang="en-US" altLang="ko-KR" baseline="0" dirty="0"/>
              <a:t>? </a:t>
            </a:r>
            <a:r>
              <a:rPr lang="ko-KR" altLang="en-US" baseline="0" dirty="0" err="1"/>
              <a:t>법에따라</a:t>
            </a:r>
            <a:r>
              <a:rPr lang="ko-KR" altLang="en-US" baseline="0" dirty="0"/>
              <a:t> 데이터를 </a:t>
            </a:r>
            <a:r>
              <a:rPr lang="ko-KR" altLang="en-US" baseline="0" dirty="0" err="1"/>
              <a:t>활용하기위해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비식별화</a:t>
            </a:r>
            <a:r>
              <a:rPr lang="ko-KR" altLang="en-US" baseline="0" dirty="0"/>
              <a:t> 하는 것이고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</a:t>
            </a:r>
            <a:r>
              <a:rPr lang="ko-KR" altLang="en-US" baseline="0" dirty="0" err="1"/>
              <a:t>비식별화</a:t>
            </a:r>
            <a:r>
              <a:rPr lang="ko-KR" altLang="en-US" baseline="0" dirty="0"/>
              <a:t> 된 데이터를 가지고 새로운 가치를 창출할 수 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비식별화되지</a:t>
            </a:r>
            <a:r>
              <a:rPr lang="ko-KR" altLang="en-US" baseline="0" dirty="0"/>
              <a:t> 않으면 데이터를 </a:t>
            </a:r>
            <a:r>
              <a:rPr lang="ko-KR" altLang="en-US" baseline="0" dirty="0" err="1"/>
              <a:t>활용할수</a:t>
            </a:r>
            <a:r>
              <a:rPr lang="ko-KR" altLang="en-US" baseline="0" dirty="0"/>
              <a:t> 없기 때문에 정보의 가치가 없습니다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</a:t>
            </a:r>
            <a:r>
              <a:rPr lang="ko-KR" altLang="en-US" baseline="0" dirty="0" err="1"/>
              <a:t>비식별화를</a:t>
            </a:r>
            <a:r>
              <a:rPr lang="ko-KR" altLang="en-US" baseline="0" dirty="0"/>
              <a:t> 해서 가치를 만들어 가야 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프로젝트 주제로 </a:t>
            </a:r>
            <a:r>
              <a:rPr lang="ko-KR" altLang="en-US" dirty="0" err="1"/>
              <a:t>비식별화를</a:t>
            </a:r>
            <a:r>
              <a:rPr lang="ko-KR" altLang="en-US" dirty="0"/>
              <a:t> 선택하게 된 계기는 </a:t>
            </a:r>
            <a:endParaRPr lang="en-US" altLang="ko-KR" dirty="0"/>
          </a:p>
          <a:p>
            <a:pPr latinLnBrk="0"/>
            <a:r>
              <a:rPr lang="ko-KR" altLang="en-US" dirty="0"/>
              <a:t>최근 데이터 </a:t>
            </a:r>
            <a:r>
              <a:rPr lang="en-US" altLang="ko-KR" dirty="0"/>
              <a:t>3</a:t>
            </a:r>
            <a:r>
              <a:rPr lang="ko-KR" altLang="en-US" dirty="0"/>
              <a:t>법의 주요 내용인 </a:t>
            </a:r>
            <a:r>
              <a:rPr lang="ko-KR" altLang="en-US" baseline="0" dirty="0"/>
              <a:t>개인정보보호법 개정안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신용정보법</a:t>
            </a:r>
            <a:r>
              <a:rPr lang="ko-KR" altLang="en-US" baseline="0" dirty="0"/>
              <a:t> 개정안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정보통신망법</a:t>
            </a:r>
            <a:r>
              <a:rPr lang="ko-KR" altLang="en-US" baseline="0" dirty="0"/>
              <a:t> 개정안의 개정으로 인해</a:t>
            </a:r>
            <a:endParaRPr lang="en-US" altLang="ko-KR" dirty="0"/>
          </a:p>
          <a:p>
            <a:pPr latinLnBrk="0"/>
            <a:r>
              <a:rPr lang="ko-KR" altLang="en-US" baseline="0" dirty="0"/>
              <a:t>이전보다 개인이나 기업들이 정보들을 활용할 수 있는 폭이 넓어졌습니다</a:t>
            </a:r>
            <a:r>
              <a:rPr lang="en-US" altLang="ko-KR" baseline="0" dirty="0"/>
              <a:t>.</a:t>
            </a:r>
          </a:p>
          <a:p>
            <a:pPr latinLnBrk="0"/>
            <a:r>
              <a:rPr lang="ko-KR" altLang="en-US" dirty="0"/>
              <a:t>그리고 저희 </a:t>
            </a:r>
            <a:r>
              <a:rPr lang="en-US" altLang="ko-KR" dirty="0"/>
              <a:t>MSA</a:t>
            </a:r>
            <a:r>
              <a:rPr lang="en-US" altLang="ko-KR" baseline="0" dirty="0"/>
              <a:t> </a:t>
            </a:r>
            <a:r>
              <a:rPr lang="ko-KR" altLang="en-US" baseline="0" dirty="0"/>
              <a:t>기반 </a:t>
            </a:r>
            <a:r>
              <a:rPr lang="ko-KR" altLang="en-US" baseline="0" dirty="0" err="1"/>
              <a:t>클라우드의</a:t>
            </a:r>
            <a:r>
              <a:rPr lang="ko-KR" altLang="en-US" baseline="0" dirty="0"/>
              <a:t> 과정 목적에도 부합하고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최신 </a:t>
            </a:r>
            <a:r>
              <a:rPr lang="ko-KR" altLang="en-US" baseline="0" dirty="0" err="1"/>
              <a:t>트렌드에도</a:t>
            </a:r>
            <a:r>
              <a:rPr lang="ko-KR" altLang="en-US" baseline="0" dirty="0"/>
              <a:t> 최적화 되어 있어서 프로젝트 주제 선정을 하기에 딱 알맞다고 생각하여</a:t>
            </a:r>
            <a:endParaRPr lang="en-US" altLang="ko-KR" baseline="0" dirty="0"/>
          </a:p>
          <a:p>
            <a:pPr latinLnBrk="0"/>
            <a:r>
              <a:rPr lang="ko-KR" altLang="en-US" dirty="0"/>
              <a:t>결정하게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85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dirty="0" err="1"/>
              <a:t>이런식으로</a:t>
            </a:r>
            <a:r>
              <a:rPr lang="ko-KR" altLang="en-US" dirty="0"/>
              <a:t> 의료데이터를 </a:t>
            </a:r>
            <a:r>
              <a:rPr lang="ko-KR" altLang="en-US" dirty="0" err="1"/>
              <a:t>사용할수있고</a:t>
            </a:r>
            <a:r>
              <a:rPr lang="en-US" altLang="ko-KR" dirty="0"/>
              <a:t>, 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개인정보제공동의를 </a:t>
            </a:r>
            <a:r>
              <a:rPr lang="ko-KR" altLang="en-US" dirty="0" err="1"/>
              <a:t>받았을텐데</a:t>
            </a:r>
            <a:r>
              <a:rPr lang="ko-KR" altLang="en-US" dirty="0"/>
              <a:t> 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중요</a:t>
            </a:r>
            <a:r>
              <a:rPr lang="en-US" altLang="ko-KR" dirty="0"/>
              <a:t>! </a:t>
            </a:r>
            <a:r>
              <a:rPr lang="ko-KR" altLang="en-US" dirty="0" err="1"/>
              <a:t>비식별화가</a:t>
            </a:r>
            <a:r>
              <a:rPr lang="ko-KR" altLang="en-US" dirty="0"/>
              <a:t> 반드시 필요하다고 생각합니다</a:t>
            </a:r>
            <a:r>
              <a:rPr lang="en-US" altLang="ko-KR" dirty="0"/>
              <a:t>.!!!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 주제인 </a:t>
            </a:r>
            <a:r>
              <a:rPr lang="ko-KR" altLang="en-US" dirty="0" err="1"/>
              <a:t>비식별</a:t>
            </a:r>
            <a:r>
              <a:rPr lang="ko-KR" altLang="en-US" dirty="0"/>
              <a:t> 처리에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우선 여러 정보들이 모인 </a:t>
            </a:r>
            <a:r>
              <a:rPr lang="ko-KR" altLang="en-US" dirty="0" err="1"/>
              <a:t>정보집합물</a:t>
            </a:r>
            <a:r>
              <a:rPr lang="ko-KR" altLang="en-US" dirty="0"/>
              <a:t> 즉 데이터 셋을 가져옵니다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그리고 개인을 식별할 수 있는 요소를 제거합니다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그 중에서도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속성자를</a:t>
            </a:r>
            <a:r>
              <a:rPr lang="ko-KR" altLang="en-US" dirty="0"/>
              <a:t> 제거합니다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</a:t>
            </a:r>
            <a:r>
              <a:rPr lang="ko-KR" altLang="en-US" dirty="0" err="1"/>
              <a:t>식별자는</a:t>
            </a:r>
            <a:r>
              <a:rPr lang="ko-KR" altLang="en-US" dirty="0"/>
              <a:t> 주민등록번호</a:t>
            </a:r>
            <a:r>
              <a:rPr lang="en-US" altLang="ko-KR" dirty="0"/>
              <a:t>, </a:t>
            </a:r>
            <a:r>
              <a:rPr lang="ko-KR" altLang="en-US" dirty="0"/>
              <a:t>여권번호</a:t>
            </a:r>
            <a:r>
              <a:rPr lang="en-US" altLang="ko-KR" dirty="0"/>
              <a:t>, </a:t>
            </a:r>
            <a:r>
              <a:rPr lang="ko-KR" altLang="en-US" dirty="0"/>
              <a:t>집주소 등 그 자체만으로도 개인을 특정할 수 있는 것이고</a:t>
            </a:r>
            <a:r>
              <a:rPr lang="en-US" altLang="ko-KR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</a:t>
            </a:r>
            <a:r>
              <a:rPr lang="ko-KR" altLang="en-US" dirty="0" err="1"/>
              <a:t>속성자는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ko-KR" altLang="en-US" baseline="0" dirty="0"/>
              <a:t> 등 여러 정보를 조합하면 개인을 특정할 수 있는 것을 뜻합니다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lang="ko-KR" altLang="en-US" dirty="0"/>
              <a:t>이러한 요소들을 제거하여 특정 개인을 식별 할 수 없도록 조치하는 것을 </a:t>
            </a:r>
            <a:r>
              <a:rPr lang="ko-KR" altLang="en-US" dirty="0" err="1"/>
              <a:t>비식별</a:t>
            </a:r>
            <a:r>
              <a:rPr lang="ko-KR" altLang="en-US" dirty="0"/>
              <a:t> 처리라고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13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C89B-C9C5-4EE5-BAD1-D4ED7F66BEBC}" type="datetime1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0942-B200-476D-A264-D0964855A1A8}" type="datetime1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DC3B4-6F49-408D-AE68-54DA62778CEA}" type="datetime1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jpeg"/><Relationship Id="rId15" Type="http://schemas.openxmlformats.org/officeDocument/2006/relationships/image" Target="../media/image69.png"/><Relationship Id="rId10" Type="http://schemas.openxmlformats.org/officeDocument/2006/relationships/image" Target="../media/image46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jpeg"/><Relationship Id="rId4" Type="http://schemas.openxmlformats.org/officeDocument/2006/relationships/image" Target="../media/image33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hyperlink" Target="kafka&#47484;&#51060;&#50857;&#54620;&#53440;&#49436;&#48708;&#49828;&#50672;&#46041;.avi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hyperlink" Target="https://blog.skcc.com/3817" TargetMode="External"/><Relationship Id="rId4" Type="http://schemas.openxmlformats.org/officeDocument/2006/relationships/hyperlink" Target="http://vod.kbs.co.kr/index.html?source=episode&amp;sname=vod&amp;stype=vod&amp;program_code=T2018-0304&amp;program_id=PS-2019112265-01-000&amp;section_code=05&amp;broadcast_complete_yn=N&amp;local_station_code=00&amp;section_sub_code=08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http://www.google.com/url?sa=i&amp;url=http://newlogo.cafe24.com/?p%3D875&amp;psig=AOvVaw3JXqofXWdA0CCAMnIo2Kts&amp;ust=1592269448855000&amp;source=images&amp;cd=vfe&amp;ved=0CAIQjRxqFwoTCIj2u4nQguoCFQAAAAAdAAAAABAD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joins.com/article/23783789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20736" y="3717032"/>
            <a:ext cx="2903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FFFF00"/>
                </a:solidFill>
                <a:latin typeface="맑은 고딕"/>
                <a:ea typeface="맑은 고딕" panose="020B0503020000020004" pitchFamily="50" charset="-127"/>
              </a:rPr>
              <a:t>팀 장</a:t>
            </a:r>
            <a:r>
              <a:rPr lang="en-US" altLang="ko-KR" sz="1600" b="1" dirty="0">
                <a:solidFill>
                  <a:srgbClr val="FFFF00"/>
                </a:solidFill>
                <a:latin typeface="맑은 고딕"/>
                <a:ea typeface="맑은 고딕" panose="020B0503020000020004" pitchFamily="50" charset="-127"/>
              </a:rPr>
              <a:t>	</a:t>
            </a:r>
            <a:r>
              <a:rPr lang="ko-KR" altLang="en-US" sz="1600" b="1" dirty="0">
                <a:solidFill>
                  <a:srgbClr val="FFFF00"/>
                </a:solidFill>
                <a:latin typeface="맑은 고딕"/>
                <a:ea typeface="맑은 고딕" panose="020B0503020000020004" pitchFamily="50" charset="-127"/>
              </a:rPr>
              <a:t>   김 신 학</a:t>
            </a:r>
            <a:endParaRPr lang="en-US" altLang="ko-KR" sz="1600" b="1" dirty="0">
              <a:solidFill>
                <a:srgbClr val="FFFF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FFFF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팀 원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6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최민영</a:t>
            </a:r>
            <a:endParaRPr lang="en-US" altLang="ko-KR" sz="1600" b="1" dirty="0">
              <a:solidFill>
                <a:srgbClr val="FFFF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noProof="0" dirty="0">
                <a:solidFill>
                  <a:srgbClr val="FFFF00"/>
                </a:solidFill>
                <a:latin typeface="맑은 고딕"/>
                <a:ea typeface="맑은 고딕" panose="020B0503020000020004" pitchFamily="50" charset="-127"/>
              </a:rPr>
              <a:t>	   </a:t>
            </a:r>
            <a:r>
              <a:rPr lang="ko-KR" altLang="en-US" sz="1600" b="1" noProof="0" dirty="0">
                <a:solidFill>
                  <a:srgbClr val="FFFF00"/>
                </a:solidFill>
                <a:latin typeface="맑은 고딕"/>
                <a:ea typeface="맑은 고딕" panose="020B0503020000020004" pitchFamily="50" charset="-127"/>
              </a:rPr>
              <a:t>최지훈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  </a:t>
            </a:r>
            <a:endParaRPr lang="en-US" altLang="ko-KR" sz="1600" b="1" noProof="0" dirty="0">
              <a:solidFill>
                <a:srgbClr val="FFFF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lang="en-US" altLang="ko-KR" sz="1600" b="1" dirty="0">
                <a:solidFill>
                  <a:srgbClr val="FFFF00"/>
                </a:solidFill>
                <a:latin typeface="맑은 고딕"/>
                <a:ea typeface="맑은 고딕" panose="020B0503020000020004" pitchFamily="50" charset="-127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이동욱</a:t>
            </a:r>
            <a:endParaRPr lang="en-US" altLang="ko-KR" sz="1600" b="1" dirty="0">
              <a:solidFill>
                <a:srgbClr val="FFFF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FFFF00"/>
                </a:solidFill>
                <a:latin typeface="맑은 고딕"/>
                <a:ea typeface="맑은 고딕" panose="020B0503020000020004" pitchFamily="50" charset="-127"/>
              </a:rPr>
              <a:t>	   </a:t>
            </a:r>
            <a:r>
              <a:rPr lang="ko-KR" altLang="en-US" sz="1600" b="1" dirty="0" err="1">
                <a:solidFill>
                  <a:srgbClr val="FFFF00"/>
                </a:solidFill>
                <a:latin typeface="맑은 고딕"/>
                <a:ea typeface="맑은 고딕" panose="020B0503020000020004" pitchFamily="50" charset="-127"/>
              </a:rPr>
              <a:t>노설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3752" y="6066437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SIXTH-SENSE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9496" y="1556792"/>
            <a:ext cx="9073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MSA</a:t>
            </a:r>
            <a:r>
              <a:rPr kumimoji="0" lang="ko-KR" altLang="en-US" sz="5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기반 </a:t>
            </a:r>
            <a:r>
              <a:rPr kumimoji="0" lang="ko-KR" altLang="en-US" sz="5400" b="1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비식별화</a:t>
            </a:r>
            <a:r>
              <a:rPr kumimoji="0" lang="ko-KR" altLang="en-US" sz="5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5400" b="1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웹서비스</a:t>
            </a:r>
            <a:endParaRPr kumimoji="0" lang="en-US" altLang="ko-KR" sz="54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De-identification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9336" y="187562"/>
            <a:ext cx="698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훈련과정명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클라우드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기반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마이크로서비스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전문가 양성과정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684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10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36" name="직사각형 35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srgbClr val="17375E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78132" y="4596470"/>
            <a:ext cx="2530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</a:rPr>
              <a:t>가명처리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880872" y="4596470"/>
            <a:ext cx="253099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</a:rPr>
              <a:t>범주화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9048450" y="4668478"/>
            <a:ext cx="292297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</a:rPr>
              <a:t>데이터 </a:t>
            </a:r>
            <a:r>
              <a:rPr lang="ko-KR" altLang="en-US" sz="2000" b="1" dirty="0" err="1">
                <a:solidFill>
                  <a:srgbClr val="44546A">
                    <a:lumMod val="75000"/>
                  </a:srgbClr>
                </a:solidFill>
              </a:rPr>
              <a:t>마스킹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966A44-0AAC-4F58-9755-13BEAAE8D573}"/>
              </a:ext>
            </a:extLst>
          </p:cNvPr>
          <p:cNvSpPr/>
          <p:nvPr/>
        </p:nvSpPr>
        <p:spPr>
          <a:xfrm>
            <a:off x="3330460" y="2077931"/>
            <a:ext cx="75819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i="1" dirty="0" err="1">
                <a:solidFill>
                  <a:srgbClr val="17375E"/>
                </a:solidFill>
              </a:rPr>
              <a:t>비식별</a:t>
            </a:r>
            <a:r>
              <a:rPr lang="ko-KR" altLang="en-US" sz="1700" i="1" dirty="0">
                <a:solidFill>
                  <a:srgbClr val="17375E"/>
                </a:solidFill>
              </a:rPr>
              <a:t>조치 방법을 기준으로 데이터 </a:t>
            </a:r>
            <a:r>
              <a:rPr lang="ko-KR" altLang="en-US" sz="1700" i="1" dirty="0" err="1">
                <a:solidFill>
                  <a:srgbClr val="17375E"/>
                </a:solidFill>
              </a:rPr>
              <a:t>비식별여부</a:t>
            </a:r>
            <a:r>
              <a:rPr lang="ko-KR" altLang="en-US" sz="1700" i="1" dirty="0">
                <a:solidFill>
                  <a:srgbClr val="17375E"/>
                </a:solidFill>
              </a:rPr>
              <a:t> 확인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713292" y="4596470"/>
            <a:ext cx="2530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</a:rPr>
              <a:t>데이터삭제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2545712" y="4596470"/>
            <a:ext cx="2530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</a:rPr>
              <a:t>총계처리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25" y="2671195"/>
            <a:ext cx="1800000" cy="18000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020" y="2769555"/>
            <a:ext cx="1800000" cy="18000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292" y="2630168"/>
            <a:ext cx="1800000" cy="1800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1" y="2630168"/>
            <a:ext cx="1800000" cy="180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024" y="2671195"/>
            <a:ext cx="1800000" cy="1800000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83732" y="9181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1.4 </a:t>
            </a:r>
            <a:r>
              <a:rPr lang="ko-KR" altLang="en-US" sz="3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비식별화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처리 종류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92B335-B71F-4DC1-BAC2-1950C8DFB2ED}"/>
              </a:ext>
            </a:extLst>
          </p:cNvPr>
          <p:cNvSpPr/>
          <p:nvPr/>
        </p:nvSpPr>
        <p:spPr>
          <a:xfrm rot="10800000" flipV="1">
            <a:off x="623392" y="5877272"/>
            <a:ext cx="11017224" cy="510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한국인터넷진흥원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＂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개인정보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비식별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조치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가이드라인</a:t>
            </a:r>
            <a:r>
              <a:rPr lang="en-US" altLang="ko-KR" sz="900" dirty="0">
                <a:solidFill>
                  <a:srgbClr val="EEECE1">
                    <a:lumMod val="90000"/>
                  </a:srgbClr>
                </a:solidFill>
              </a:rPr>
              <a:t>”</a:t>
            </a:r>
            <a:endParaRPr lang="ko-KR" altLang="en-US" sz="1050" dirty="0">
              <a:solidFill>
                <a:srgbClr val="EEECE1">
                  <a:lumMod val="90000"/>
                </a:srgb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06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11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36" name="직사각형 35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srgbClr val="17375E"/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2610975" y="942946"/>
            <a:ext cx="7402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1.5 </a:t>
            </a:r>
            <a:r>
              <a:rPr lang="ko-KR" altLang="en-US" sz="3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비식별화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처리 종류 </a:t>
            </a:r>
            <a:r>
              <a:rPr lang="ko-KR" altLang="en-US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가명처리</a:t>
            </a:r>
            <a:r>
              <a:rPr lang="en-US" altLang="ko-KR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 </a:t>
            </a:r>
            <a:r>
              <a:rPr lang="ko-KR" altLang="en-US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총계처리</a:t>
            </a:r>
            <a:r>
              <a:rPr lang="en-US" altLang="ko-KR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 </a:t>
            </a:r>
            <a:r>
              <a:rPr lang="ko-KR" altLang="en-US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데이터 삭제 </a:t>
            </a:r>
            <a:endParaRPr lang="ko-KR" altLang="en-US" sz="3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92B335-B71F-4DC1-BAC2-1950C8DFB2ED}"/>
              </a:ext>
            </a:extLst>
          </p:cNvPr>
          <p:cNvSpPr/>
          <p:nvPr/>
        </p:nvSpPr>
        <p:spPr>
          <a:xfrm rot="10800000" flipV="1">
            <a:off x="623392" y="5877272"/>
            <a:ext cx="11017224" cy="510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한국인터넷진흥원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＂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개인정보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비식별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조치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가이드라인</a:t>
            </a:r>
            <a:r>
              <a:rPr lang="en-US" altLang="ko-KR" sz="900" dirty="0">
                <a:solidFill>
                  <a:srgbClr val="EEECE1">
                    <a:lumMod val="90000"/>
                  </a:srgbClr>
                </a:solidFill>
              </a:rPr>
              <a:t>”</a:t>
            </a:r>
            <a:endParaRPr lang="ko-KR" altLang="en-US" sz="1050" dirty="0">
              <a:solidFill>
                <a:srgbClr val="EEECE1">
                  <a:lumMod val="90000"/>
                </a:srgbClr>
              </a:solidFill>
            </a:endParaRPr>
          </a:p>
        </p:txBody>
      </p:sp>
      <p:sp>
        <p:nvSpPr>
          <p:cNvPr id="21" name="직사각형 20"/>
          <p:cNvSpPr>
            <a:spLocks/>
          </p:cNvSpPr>
          <p:nvPr/>
        </p:nvSpPr>
        <p:spPr>
          <a:xfrm>
            <a:off x="354330" y="3292475"/>
            <a:ext cx="2531745" cy="5994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200" b="1">
                <a:solidFill>
                  <a:srgbClr val="44546A">
                    <a:lumMod val="75000"/>
                  </a:srgbClr>
                </a:solidFill>
                <a:latin typeface="맑은 고딕" charset="0"/>
                <a:ea typeface="Arial" charset="0"/>
                <a:cs typeface="+mn-cs"/>
              </a:rPr>
              <a:t>가명처리</a:t>
            </a:r>
            <a:endParaRPr lang="ko-KR" altLang="en-US" sz="2200" b="1">
              <a:solidFill>
                <a:srgbClr val="44546A">
                  <a:lumMod val="75000"/>
                </a:srgbClr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966A44-0AAC-4F58-9755-13BEAAE8D573}"/>
              </a:ext>
            </a:extLst>
          </p:cNvPr>
          <p:cNvSpPr/>
          <p:nvPr/>
        </p:nvSpPr>
        <p:spPr>
          <a:xfrm>
            <a:off x="3503930" y="1702435"/>
            <a:ext cx="7581900" cy="3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i="1" dirty="0" err="1">
                <a:solidFill>
                  <a:srgbClr val="17375E"/>
                </a:solidFill>
              </a:rPr>
              <a:t>비식별</a:t>
            </a:r>
            <a:r>
              <a:rPr lang="ko-KR" altLang="en-US" sz="1700" i="1" dirty="0">
                <a:solidFill>
                  <a:srgbClr val="17375E"/>
                </a:solidFill>
              </a:rPr>
              <a:t>조치 방법을 기준으로 데이터 </a:t>
            </a:r>
            <a:r>
              <a:rPr lang="ko-KR" altLang="en-US" sz="1700" i="1" dirty="0" err="1">
                <a:solidFill>
                  <a:srgbClr val="17375E"/>
                </a:solidFill>
              </a:rPr>
              <a:t>비식별여부</a:t>
            </a:r>
            <a:r>
              <a:rPr lang="ko-KR" altLang="en-US" sz="1700" i="1" dirty="0">
                <a:solidFill>
                  <a:srgbClr val="17375E"/>
                </a:solidFill>
              </a:rPr>
              <a:t> 확인</a:t>
            </a: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>
            <a:off x="5930265" y="4483735"/>
            <a:ext cx="2531745" cy="5994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200" b="1">
                <a:solidFill>
                  <a:srgbClr val="44546A">
                    <a:lumMod val="75000"/>
                  </a:srgbClr>
                </a:solidFill>
                <a:latin typeface="맑은 고딕" charset="0"/>
                <a:ea typeface="Arial" charset="0"/>
                <a:cs typeface="+mn-cs"/>
              </a:rPr>
              <a:t>데이터삭제</a:t>
            </a:r>
            <a:endParaRPr lang="ko-KR" altLang="en-US" sz="2200" b="1">
              <a:solidFill>
                <a:srgbClr val="44546A">
                  <a:lumMod val="75000"/>
                </a:srgbClr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>
            <a:off x="424815" y="5624195"/>
            <a:ext cx="2531745" cy="5994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200" b="1" dirty="0" err="1">
                <a:solidFill>
                  <a:srgbClr val="44546A">
                    <a:lumMod val="75000"/>
                  </a:srgbClr>
                </a:solidFill>
                <a:latin typeface="맑은 고딕" charset="0"/>
                <a:ea typeface="Arial" charset="0"/>
                <a:cs typeface="+mn-cs"/>
              </a:rPr>
              <a:t>총계처리</a:t>
            </a:r>
            <a:endParaRPr lang="ko-KR" altLang="en-US" sz="2200" b="1" dirty="0">
              <a:solidFill>
                <a:srgbClr val="44546A">
                  <a:lumMod val="75000"/>
                </a:srgbClr>
              </a:solidFill>
              <a:latin typeface="맑은 고딕" charset="0"/>
              <a:ea typeface="Arial" charset="0"/>
              <a:cs typeface="+mn-c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63360" y="3291205"/>
            <a:ext cx="1260475" cy="1260475"/>
          </a:xfrm>
          <a:prstGeom prst="rect">
            <a:avLst/>
          </a:prstGeom>
          <a:noFill/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4105" y="4349750"/>
            <a:ext cx="1260475" cy="126047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6155" y="2110105"/>
            <a:ext cx="1260475" cy="1260475"/>
          </a:xfrm>
          <a:prstGeom prst="rect">
            <a:avLst/>
          </a:prstGeom>
          <a:noFill/>
        </p:spPr>
      </p:pic>
      <p:grpSp>
        <p:nvGrpSpPr>
          <p:cNvPr id="29" name="그룹 28"/>
          <p:cNvGrpSpPr/>
          <p:nvPr/>
        </p:nvGrpSpPr>
        <p:grpSpPr>
          <a:xfrm>
            <a:off x="2783840" y="2204720"/>
            <a:ext cx="3329305" cy="1224280"/>
            <a:chOff x="2783840" y="2204720"/>
            <a:chExt cx="3329305" cy="1224280"/>
          </a:xfrm>
        </p:grpSpPr>
        <p:sp>
          <p:nvSpPr>
            <p:cNvPr id="30" name="직사각형 29"/>
            <p:cNvSpPr/>
            <p:nvPr/>
          </p:nvSpPr>
          <p:spPr>
            <a:xfrm>
              <a:off x="2800985" y="2204720"/>
              <a:ext cx="3312160" cy="419100"/>
            </a:xfrm>
            <a:prstGeom prst="rect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홍길동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35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세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서울거주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b="1" dirty="0" err="1">
                  <a:solidFill>
                    <a:schemeClr val="tx1"/>
                  </a:solidFill>
                </a:rPr>
                <a:t>한국대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재학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83840" y="3009900"/>
              <a:ext cx="3312160" cy="419100"/>
            </a:xfrm>
            <a:prstGeom prst="rect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</a:rPr>
                <a:t>임꺽정</a:t>
              </a:r>
              <a:r>
                <a:rPr lang="en-US" altLang="ko-KR" sz="1400" b="1" dirty="0">
                  <a:solidFill>
                    <a:srgbClr val="C00000"/>
                  </a:solidFill>
                </a:rPr>
                <a:t>,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30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대</a:t>
              </a:r>
              <a:r>
                <a:rPr lang="en-US" altLang="ko-KR" sz="1400" b="1" dirty="0">
                  <a:solidFill>
                    <a:srgbClr val="C00000"/>
                  </a:solidFill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서울거주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b="1" dirty="0" err="1">
                  <a:solidFill>
                    <a:srgbClr val="FF0000"/>
                  </a:solidFill>
                </a:rPr>
                <a:t>국제대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재학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2"/>
            </p:cNvCxnSpPr>
            <p:nvPr/>
          </p:nvCxnSpPr>
          <p:spPr>
            <a:xfrm>
              <a:off x="4457065" y="2624455"/>
              <a:ext cx="0" cy="432435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2783840" y="4352290"/>
            <a:ext cx="3329305" cy="1452880"/>
            <a:chOff x="2783840" y="4352290"/>
            <a:chExt cx="3329305" cy="1452880"/>
          </a:xfrm>
        </p:grpSpPr>
        <p:sp>
          <p:nvSpPr>
            <p:cNvPr id="34" name="직사각형 33"/>
            <p:cNvSpPr/>
            <p:nvPr/>
          </p:nvSpPr>
          <p:spPr>
            <a:xfrm>
              <a:off x="2800985" y="4352290"/>
              <a:ext cx="3312160" cy="513715"/>
            </a:xfrm>
            <a:prstGeom prst="rect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홍길동 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170cm ,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임꺽정 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178cm, </a:t>
              </a:r>
            </a:p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</a:rPr>
                <a:t>엘사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168cm,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이동욱 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186cm 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83840" y="5252085"/>
              <a:ext cx="3312795" cy="553720"/>
            </a:xfrm>
            <a:prstGeom prst="rect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소프트웨어학과 학생키 총합 </a:t>
              </a:r>
              <a:r>
                <a:rPr lang="en-US" altLang="ko-KR" sz="1400" b="1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: 702cm</a:t>
              </a:r>
              <a:endParaRPr lang="ko-KR" altLang="en-US" sz="1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b="1">
                  <a:solidFill>
                    <a:srgbClr val="FF0000"/>
                  </a:solidFill>
                  <a:latin typeface="맑은 고딕" charset="0"/>
                  <a:ea typeface="Arial" charset="0"/>
                  <a:cs typeface="+mn-cs"/>
                </a:rPr>
                <a:t>평균키</a:t>
              </a:r>
              <a:r>
                <a:rPr lang="ko-KR" altLang="en-US" sz="1400" b="1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 </a:t>
              </a:r>
              <a:r>
                <a:rPr lang="en-US" altLang="ko-KR" sz="1400" b="1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: 175.5</a:t>
              </a:r>
              <a:endParaRPr lang="ko-KR" altLang="en-US" sz="1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cxnSp>
          <p:nvCxnSpPr>
            <p:cNvPr id="38" name="직선 화살표 연결선 37"/>
            <p:cNvCxnSpPr>
              <a:stCxn id="34" idx="2"/>
            </p:cNvCxnSpPr>
            <p:nvPr/>
          </p:nvCxnSpPr>
          <p:spPr>
            <a:xfrm>
              <a:off x="4457065" y="4866640"/>
              <a:ext cx="0" cy="432435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8256270" y="3323590"/>
            <a:ext cx="3329305" cy="1224280"/>
            <a:chOff x="8256270" y="3323590"/>
            <a:chExt cx="3329305" cy="1224280"/>
          </a:xfrm>
        </p:grpSpPr>
        <p:sp>
          <p:nvSpPr>
            <p:cNvPr id="40" name="직사각형 39"/>
            <p:cNvSpPr>
              <a:spLocks/>
            </p:cNvSpPr>
            <p:nvPr/>
          </p:nvSpPr>
          <p:spPr>
            <a:xfrm>
              <a:off x="8273415" y="3323590"/>
              <a:ext cx="3312795" cy="419735"/>
            </a:xfrm>
            <a:prstGeom prst="rect">
              <a:avLst/>
            </a:prstGeom>
            <a:noFill/>
            <a:ln w="25400" cap="flat" cmpd="sng">
              <a:solidFill>
                <a:schemeClr val="accent1">
                  <a:lumMod val="20000"/>
                  <a:lumOff val="8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주민등록번호 </a:t>
              </a:r>
              <a:r>
                <a:rPr lang="en-US" altLang="ko-KR" sz="1400" b="1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940126-1234567</a:t>
              </a:r>
              <a:endParaRPr lang="ko-KR" altLang="en-US" sz="1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45" name="직사각형 44"/>
            <p:cNvSpPr>
              <a:spLocks/>
            </p:cNvSpPr>
            <p:nvPr/>
          </p:nvSpPr>
          <p:spPr>
            <a:xfrm>
              <a:off x="8256270" y="4128770"/>
              <a:ext cx="3312795" cy="419735"/>
            </a:xfrm>
            <a:prstGeom prst="rect">
              <a:avLst/>
            </a:prstGeom>
            <a:noFill/>
            <a:ln w="25400" cap="flat" cmpd="sng">
              <a:solidFill>
                <a:schemeClr val="accent1">
                  <a:lumMod val="20000"/>
                  <a:lumOff val="8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b="1">
                  <a:solidFill>
                    <a:srgbClr val="FF0000"/>
                  </a:solidFill>
                  <a:latin typeface="맑은 고딕" charset="0"/>
                  <a:ea typeface="Arial" charset="0"/>
                  <a:cs typeface="+mn-cs"/>
                </a:rPr>
                <a:t>90년대생, 남자</a:t>
              </a:r>
              <a:endParaRPr lang="ko-KR" altLang="en-US" sz="1400" b="1">
                <a:solidFill>
                  <a:srgbClr val="FF0000"/>
                </a:solidFill>
                <a:latin typeface="맑은 고딕" charset="0"/>
                <a:ea typeface="Arial" charset="0"/>
                <a:cs typeface="+mn-cs"/>
              </a:endParaRPr>
            </a:p>
          </p:txBody>
        </p:sp>
        <p:cxnSp>
          <p:nvCxnSpPr>
            <p:cNvPr id="54" name="직선 화살표 연결선 53"/>
            <p:cNvCxnSpPr>
              <a:stCxn id="40" idx="2"/>
            </p:cNvCxnSpPr>
            <p:nvPr/>
          </p:nvCxnSpPr>
          <p:spPr>
            <a:xfrm>
              <a:off x="9929495" y="3743325"/>
              <a:ext cx="635" cy="433070"/>
            </a:xfrm>
            <a:prstGeom prst="straightConnector1">
              <a:avLst/>
            </a:prstGeom>
            <a:ln w="60325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8112125" y="4557395"/>
            <a:ext cx="3456305" cy="4191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*</a:t>
            </a:r>
            <a:r>
              <a:rPr lang="ko-KR" altLang="en-US" sz="1400" b="1" i="1" dirty="0">
                <a:solidFill>
                  <a:schemeClr val="tx1"/>
                </a:solidFill>
              </a:rPr>
              <a:t>개인과 관련된 날짜 정보는 </a:t>
            </a:r>
            <a:r>
              <a:rPr lang="ko-KR" altLang="en-US" sz="1400" b="1" i="1" dirty="0" err="1">
                <a:solidFill>
                  <a:schemeClr val="tx1"/>
                </a:solidFill>
              </a:rPr>
              <a:t>연단위</a:t>
            </a:r>
            <a:r>
              <a:rPr lang="ko-KR" altLang="en-US" sz="1400" b="1" i="1" dirty="0">
                <a:solidFill>
                  <a:schemeClr val="tx1"/>
                </a:solidFill>
              </a:rPr>
              <a:t> 처리</a:t>
            </a:r>
            <a:endParaRPr lang="en-US" altLang="ko-KR" sz="1400" b="1" i="1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37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9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12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36" name="직사각형 35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srgbClr val="17375E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1770111" y="953899"/>
            <a:ext cx="8508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1.6 </a:t>
            </a:r>
            <a:r>
              <a:rPr lang="ko-KR" altLang="en-US" sz="3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비식별화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처리 종류 </a:t>
            </a:r>
            <a:r>
              <a:rPr lang="ko-KR" altLang="en-US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범주화</a:t>
            </a:r>
            <a:r>
              <a:rPr lang="en-US" altLang="ko-KR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 </a:t>
            </a:r>
            <a:r>
              <a:rPr lang="ko-KR" altLang="en-US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데이터 </a:t>
            </a:r>
            <a:r>
              <a:rPr lang="ko-KR" altLang="en-US" sz="16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마스킹</a:t>
            </a:r>
            <a:endParaRPr lang="ko-KR" altLang="en-US" sz="16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92B335-B71F-4DC1-BAC2-1950C8DFB2ED}"/>
              </a:ext>
            </a:extLst>
          </p:cNvPr>
          <p:cNvSpPr/>
          <p:nvPr/>
        </p:nvSpPr>
        <p:spPr>
          <a:xfrm rot="10800000" flipV="1">
            <a:off x="623392" y="5877272"/>
            <a:ext cx="11017224" cy="510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한국인터넷진흥원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＂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개인정보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비식별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조치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가이드라인</a:t>
            </a:r>
            <a:r>
              <a:rPr lang="en-US" altLang="ko-KR" sz="900" dirty="0">
                <a:solidFill>
                  <a:srgbClr val="EEECE1">
                    <a:lumMod val="90000"/>
                  </a:srgbClr>
                </a:solidFill>
              </a:rPr>
              <a:t>”</a:t>
            </a:r>
            <a:endParaRPr lang="ko-KR" altLang="en-US" sz="1050" dirty="0">
              <a:solidFill>
                <a:srgbClr val="EEECE1">
                  <a:lumMod val="90000"/>
                </a:srgb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4079875" y="1628775"/>
            <a:ext cx="3888740" cy="889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>
            <a:spLocks/>
          </p:cNvSpPr>
          <p:nvPr/>
        </p:nvSpPr>
        <p:spPr>
          <a:xfrm>
            <a:off x="5570855" y="4344035"/>
            <a:ext cx="2923540" cy="5994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200" b="1">
                <a:solidFill>
                  <a:srgbClr val="44546A">
                    <a:lumMod val="75000"/>
                  </a:srgbClr>
                </a:solidFill>
                <a:latin typeface="맑은 고딕" charset="0"/>
                <a:ea typeface="Arial" charset="0"/>
                <a:cs typeface="+mn-cs"/>
              </a:rPr>
              <a:t>데이터 마스킹</a:t>
            </a:r>
            <a:endParaRPr lang="ko-KR" altLang="en-US" sz="2200" b="1">
              <a:solidFill>
                <a:srgbClr val="44546A">
                  <a:lumMod val="75000"/>
                </a:srgbClr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966A44-0AAC-4F58-9755-13BEAAE8D573}"/>
              </a:ext>
            </a:extLst>
          </p:cNvPr>
          <p:cNvSpPr/>
          <p:nvPr/>
        </p:nvSpPr>
        <p:spPr>
          <a:xfrm>
            <a:off x="3503930" y="1702435"/>
            <a:ext cx="7581900" cy="3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i="1" dirty="0" err="1">
                <a:solidFill>
                  <a:srgbClr val="17375E"/>
                </a:solidFill>
              </a:rPr>
              <a:t>비식별</a:t>
            </a:r>
            <a:r>
              <a:rPr lang="ko-KR" altLang="en-US" sz="1700" i="1" dirty="0">
                <a:solidFill>
                  <a:srgbClr val="17375E"/>
                </a:solidFill>
              </a:rPr>
              <a:t>조치 방법을 기준으로 데이터 </a:t>
            </a:r>
            <a:r>
              <a:rPr lang="ko-KR" altLang="en-US" sz="1700" i="1" dirty="0" err="1">
                <a:solidFill>
                  <a:srgbClr val="17375E"/>
                </a:solidFill>
              </a:rPr>
              <a:t>비식별여부</a:t>
            </a:r>
            <a:r>
              <a:rPr lang="ko-KR" altLang="en-US" sz="1700" i="1" dirty="0">
                <a:solidFill>
                  <a:srgbClr val="17375E"/>
                </a:solidFill>
              </a:rPr>
              <a:t> 확인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6470" y="2955925"/>
            <a:ext cx="1260475" cy="126047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29045" y="2880360"/>
            <a:ext cx="1260475" cy="126047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2495550" y="2853055"/>
            <a:ext cx="3329305" cy="1224280"/>
            <a:chOff x="2495550" y="2853055"/>
            <a:chExt cx="3329305" cy="1224280"/>
          </a:xfrm>
        </p:grpSpPr>
        <p:sp>
          <p:nvSpPr>
            <p:cNvPr id="48" name="직사각형 47"/>
            <p:cNvSpPr/>
            <p:nvPr/>
          </p:nvSpPr>
          <p:spPr>
            <a:xfrm>
              <a:off x="2512695" y="2853055"/>
              <a:ext cx="3312160" cy="419100"/>
            </a:xfrm>
            <a:prstGeom prst="rect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홍길동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35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세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서울거주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b="1" dirty="0" err="1">
                  <a:solidFill>
                    <a:schemeClr val="tx1"/>
                  </a:solidFill>
                </a:rPr>
                <a:t>한국대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재학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495550" y="3657600"/>
              <a:ext cx="3312795" cy="419735"/>
            </a:xfrm>
            <a:prstGeom prst="rect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b="1" dirty="0">
                  <a:solidFill>
                    <a:srgbClr val="FF0000"/>
                  </a:solidFill>
                  <a:latin typeface="맑은 고딕" charset="0"/>
                  <a:ea typeface="Arial" charset="0"/>
                  <a:cs typeface="+mn-cs"/>
                </a:rPr>
                <a:t>홍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씨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, </a:t>
              </a:r>
              <a:r>
                <a:rPr sz="1400" b="1" dirty="0">
                  <a:solidFill>
                    <a:srgbClr val="FF0000"/>
                  </a:solidFill>
                  <a:latin typeface="맑은 고딕" charset="0"/>
                  <a:ea typeface="Arial" charset="0"/>
                  <a:cs typeface="+mn-cs"/>
                </a:rPr>
                <a:t>30 ~ 40세</a:t>
              </a:r>
              <a:endParaRPr lang="ko-KR" altLang="en-US" sz="1400" b="1" dirty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cxnSp>
          <p:nvCxnSpPr>
            <p:cNvPr id="50" name="직선 화살표 연결선 49"/>
            <p:cNvCxnSpPr>
              <a:stCxn id="48" idx="2"/>
            </p:cNvCxnSpPr>
            <p:nvPr/>
          </p:nvCxnSpPr>
          <p:spPr>
            <a:xfrm>
              <a:off x="4168775" y="3272155"/>
              <a:ext cx="0" cy="432435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8112125" y="2853055"/>
            <a:ext cx="3329305" cy="1224280"/>
            <a:chOff x="8112125" y="2853055"/>
            <a:chExt cx="3329305" cy="1224280"/>
          </a:xfrm>
        </p:grpSpPr>
        <p:sp>
          <p:nvSpPr>
            <p:cNvPr id="52" name="직사각형 51"/>
            <p:cNvSpPr/>
            <p:nvPr/>
          </p:nvSpPr>
          <p:spPr>
            <a:xfrm>
              <a:off x="8129270" y="2853055"/>
              <a:ext cx="3312160" cy="419100"/>
            </a:xfrm>
            <a:prstGeom prst="rect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홍길동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35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세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서울거주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b="1" dirty="0" err="1">
                  <a:solidFill>
                    <a:schemeClr val="tx1"/>
                  </a:solidFill>
                </a:rPr>
                <a:t>한국대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재학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8112125" y="3657600"/>
              <a:ext cx="3312795" cy="419735"/>
            </a:xfrm>
            <a:prstGeom prst="rect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홍</a:t>
              </a:r>
              <a:r>
                <a:rPr lang="en-US" altLang="ko-KR" sz="1400" b="1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**</a:t>
              </a:r>
              <a:r>
                <a:rPr sz="1400" b="1" dirty="0">
                  <a:solidFill>
                    <a:srgbClr val="FF0000"/>
                  </a:solidFill>
                  <a:latin typeface="맑은 고딕" charset="0"/>
                  <a:ea typeface="Arial" charset="0"/>
                  <a:cs typeface="+mn-cs"/>
                </a:rPr>
                <a:t>,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 35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세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서울거주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, </a:t>
              </a:r>
              <a:r>
                <a:rPr lang="en-US" altLang="ko-KR" sz="1400" b="1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**</a:t>
              </a:r>
              <a:r>
                <a:rPr sz="1400" b="1" dirty="0">
                  <a:solidFill>
                    <a:srgbClr val="FF0000"/>
                  </a:solidFill>
                  <a:latin typeface="맑은 고딕" charset="0"/>
                  <a:ea typeface="Arial" charset="0"/>
                  <a:cs typeface="+mn-cs"/>
                </a:rPr>
                <a:t>대 </a:t>
              </a:r>
              <a:r>
                <a:rPr sz="1400" b="1" dirty="0" err="1">
                  <a:solidFill>
                    <a:srgbClr val="FF0000"/>
                  </a:solidFill>
                  <a:latin typeface="맑은 고딕" charset="0"/>
                  <a:ea typeface="Arial" charset="0"/>
                  <a:cs typeface="+mn-cs"/>
                </a:rPr>
                <a:t>재학</a:t>
              </a:r>
              <a:endParaRPr lang="ko-KR" altLang="en-US" sz="1400" b="1" dirty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cxnSp>
          <p:nvCxnSpPr>
            <p:cNvPr id="60" name="직선 화살표 연결선 59"/>
            <p:cNvCxnSpPr>
              <a:stCxn id="52" idx="2"/>
            </p:cNvCxnSpPr>
            <p:nvPr/>
          </p:nvCxnSpPr>
          <p:spPr>
            <a:xfrm>
              <a:off x="9785350" y="3272155"/>
              <a:ext cx="0" cy="432435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30834" y="4333587"/>
            <a:ext cx="2531745" cy="5994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200" b="1" dirty="0" err="1">
                <a:solidFill>
                  <a:srgbClr val="44546A">
                    <a:lumMod val="75000"/>
                  </a:srgbClr>
                </a:solidFill>
                <a:latin typeface="맑은 고딕" charset="0"/>
                <a:ea typeface="Arial" charset="0"/>
                <a:cs typeface="+mn-cs"/>
              </a:rPr>
              <a:t>범주화</a:t>
            </a:r>
            <a:endParaRPr lang="ko-KR" altLang="en-US" sz="2200" b="1" dirty="0">
              <a:solidFill>
                <a:srgbClr val="44546A">
                  <a:lumMod val="75000"/>
                </a:srgbClr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1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6" grpId="0" animBg="1"/>
      <p:bldP spid="47" grpId="0" animBg="1"/>
      <p:bldP spid="51" grpId="0" animBg="1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13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83732" y="9181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1.7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기존 서비스 벤치마킹</a:t>
            </a:r>
          </a:p>
        </p:txBody>
      </p:sp>
      <p:grpSp>
        <p:nvGrpSpPr>
          <p:cNvPr id="26" name="组合 2">
            <a:extLst>
              <a:ext uri="{FF2B5EF4-FFF2-40B4-BE49-F238E27FC236}">
                <a16:creationId xmlns:a16="http://schemas.microsoft.com/office/drawing/2014/main" id="{B71C5E44-622E-4705-A16E-FBF4F288D463}"/>
              </a:ext>
            </a:extLst>
          </p:cNvPr>
          <p:cNvGrpSpPr/>
          <p:nvPr/>
        </p:nvGrpSpPr>
        <p:grpSpPr>
          <a:xfrm>
            <a:off x="2051549" y="2168948"/>
            <a:ext cx="3756419" cy="2988072"/>
            <a:chOff x="4964370" y="1056903"/>
            <a:chExt cx="5115161" cy="4619502"/>
          </a:xfrm>
        </p:grpSpPr>
        <p:cxnSp>
          <p:nvCxnSpPr>
            <p:cNvPr id="28" name="直接连接符 17">
              <a:extLst>
                <a:ext uri="{FF2B5EF4-FFF2-40B4-BE49-F238E27FC236}">
                  <a16:creationId xmlns:a16="http://schemas.microsoft.com/office/drawing/2014/main" id="{1B97218B-436A-4846-B6AB-EBB3FF69BB5D}"/>
                </a:ext>
              </a:extLst>
            </p:cNvPr>
            <p:cNvCxnSpPr/>
            <p:nvPr/>
          </p:nvCxnSpPr>
          <p:spPr>
            <a:xfrm>
              <a:off x="10034649" y="1056904"/>
              <a:ext cx="44882" cy="4619501"/>
            </a:xfrm>
            <a:prstGeom prst="line">
              <a:avLst/>
            </a:prstGeom>
            <a:ln w="38100">
              <a:solidFill>
                <a:srgbClr val="616F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0">
              <a:extLst>
                <a:ext uri="{FF2B5EF4-FFF2-40B4-BE49-F238E27FC236}">
                  <a16:creationId xmlns:a16="http://schemas.microsoft.com/office/drawing/2014/main" id="{223AAAE9-A54D-4D32-84A8-A086BA1BA8F1}"/>
                </a:ext>
              </a:extLst>
            </p:cNvPr>
            <p:cNvCxnSpPr/>
            <p:nvPr/>
          </p:nvCxnSpPr>
          <p:spPr>
            <a:xfrm>
              <a:off x="4986811" y="5676405"/>
              <a:ext cx="5070279" cy="0"/>
            </a:xfrm>
            <a:prstGeom prst="line">
              <a:avLst/>
            </a:prstGeom>
            <a:ln w="38100">
              <a:solidFill>
                <a:srgbClr val="616F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0">
              <a:extLst>
                <a:ext uri="{FF2B5EF4-FFF2-40B4-BE49-F238E27FC236}">
                  <a16:creationId xmlns:a16="http://schemas.microsoft.com/office/drawing/2014/main" id="{3D5303A5-6922-49BF-96CA-D45F96F36995}"/>
                </a:ext>
              </a:extLst>
            </p:cNvPr>
            <p:cNvCxnSpPr/>
            <p:nvPr/>
          </p:nvCxnSpPr>
          <p:spPr>
            <a:xfrm>
              <a:off x="4964370" y="1056904"/>
              <a:ext cx="5070279" cy="0"/>
            </a:xfrm>
            <a:prstGeom prst="line">
              <a:avLst/>
            </a:prstGeom>
            <a:ln w="38100">
              <a:solidFill>
                <a:srgbClr val="616F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11">
              <a:extLst>
                <a:ext uri="{FF2B5EF4-FFF2-40B4-BE49-F238E27FC236}">
                  <a16:creationId xmlns:a16="http://schemas.microsoft.com/office/drawing/2014/main" id="{4A6DC3DE-3F02-4D76-9D5E-6C98C230161D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11" y="3925577"/>
              <a:ext cx="26852" cy="1750828"/>
            </a:xfrm>
            <a:prstGeom prst="line">
              <a:avLst/>
            </a:prstGeom>
            <a:ln w="38100">
              <a:solidFill>
                <a:srgbClr val="616F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2">
              <a:extLst>
                <a:ext uri="{FF2B5EF4-FFF2-40B4-BE49-F238E27FC236}">
                  <a16:creationId xmlns:a16="http://schemas.microsoft.com/office/drawing/2014/main" id="{0D18F54D-161C-4515-83D1-FBCF12CD2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6811" y="1056903"/>
              <a:ext cx="1981" cy="1285002"/>
            </a:xfrm>
            <a:prstGeom prst="line">
              <a:avLst/>
            </a:prstGeom>
            <a:ln w="38100">
              <a:solidFill>
                <a:srgbClr val="616F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80112DBB-524E-4C41-9726-28378D48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73" y="3005188"/>
            <a:ext cx="1592804" cy="10298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3" name="文本框 24">
            <a:extLst>
              <a:ext uri="{FF2B5EF4-FFF2-40B4-BE49-F238E27FC236}">
                <a16:creationId xmlns:a16="http://schemas.microsoft.com/office/drawing/2014/main" id="{189A8499-016A-457E-8D60-756D7A3B3DE6}"/>
              </a:ext>
            </a:extLst>
          </p:cNvPr>
          <p:cNvSpPr txBox="1"/>
          <p:nvPr/>
        </p:nvSpPr>
        <p:spPr>
          <a:xfrm>
            <a:off x="3485202" y="2376468"/>
            <a:ext cx="189778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prstClr val="black"/>
                </a:solidFill>
              </a:rPr>
              <a:t>효율적인 빅데이터 활용</a:t>
            </a:r>
            <a:endParaRPr lang="en-US" altLang="zh-CN" sz="1200" b="1" dirty="0">
              <a:solidFill>
                <a:prstClr val="black"/>
              </a:solidFill>
            </a:endParaRPr>
          </a:p>
          <a:p>
            <a:r>
              <a:rPr lang="en-US" altLang="ko-KR" sz="1050" dirty="0">
                <a:solidFill>
                  <a:prstClr val="black"/>
                </a:solidFill>
              </a:rPr>
              <a:t>- </a:t>
            </a:r>
            <a:r>
              <a:rPr lang="ko-KR" altLang="en-US" sz="1000" dirty="0">
                <a:solidFill>
                  <a:prstClr val="black"/>
                </a:solidFill>
              </a:rPr>
              <a:t>신뢰할 수 있는 빅데이터 사용 환경 구축</a:t>
            </a:r>
            <a:r>
              <a:rPr lang="en-US" altLang="ko-KR" sz="1000" dirty="0">
                <a:solidFill>
                  <a:prstClr val="black"/>
                </a:solidFill>
              </a:rPr>
              <a:t>,</a:t>
            </a:r>
            <a:endParaRPr lang="zh-CN" altLang="en-US" sz="1000" dirty="0">
              <a:solidFill>
                <a:prstClr val="black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A05597E-98D9-4B71-95A7-372643E0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325" y="2285431"/>
            <a:ext cx="979368" cy="80448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68EEEBE-7D6C-4449-BA48-AB83047D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527" y="3206393"/>
            <a:ext cx="1087844" cy="68751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5A16A3F-21B3-4E41-932A-3DC2793AD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6512" y="4231757"/>
            <a:ext cx="826671" cy="735525"/>
          </a:xfrm>
          <a:prstGeom prst="rect">
            <a:avLst/>
          </a:prstGeom>
        </p:spPr>
      </p:pic>
      <p:sp>
        <p:nvSpPr>
          <p:cNvPr id="37" name="文本框 24">
            <a:extLst>
              <a:ext uri="{FF2B5EF4-FFF2-40B4-BE49-F238E27FC236}">
                <a16:creationId xmlns:a16="http://schemas.microsoft.com/office/drawing/2014/main" id="{C1EE40CF-D830-43E8-BA26-513148EAB7F0}"/>
              </a:ext>
            </a:extLst>
          </p:cNvPr>
          <p:cNvSpPr txBox="1"/>
          <p:nvPr/>
        </p:nvSpPr>
        <p:spPr>
          <a:xfrm>
            <a:off x="3484729" y="3207805"/>
            <a:ext cx="1898259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prstClr val="black"/>
                </a:solidFill>
              </a:rPr>
              <a:t>컴플라이언스 완벽 대응</a:t>
            </a:r>
            <a:endParaRPr lang="en-US" altLang="zh-CN" sz="1200" b="1" dirty="0">
              <a:solidFill>
                <a:prstClr val="black"/>
              </a:solidFill>
            </a:endParaRPr>
          </a:p>
          <a:p>
            <a:r>
              <a:rPr lang="en-US" altLang="ko-KR" sz="1050" dirty="0">
                <a:solidFill>
                  <a:prstClr val="black"/>
                </a:solidFill>
              </a:rPr>
              <a:t>- </a:t>
            </a:r>
            <a:r>
              <a:rPr lang="ko-KR" altLang="en-US" sz="1000" dirty="0">
                <a:solidFill>
                  <a:prstClr val="black"/>
                </a:solidFill>
              </a:rPr>
              <a:t>개인정보 </a:t>
            </a:r>
            <a:r>
              <a:rPr lang="ko-KR" altLang="en-US" sz="1000" dirty="0" err="1">
                <a:solidFill>
                  <a:prstClr val="black"/>
                </a:solidFill>
              </a:rPr>
              <a:t>비식별</a:t>
            </a:r>
            <a:r>
              <a:rPr lang="ko-KR" altLang="en-US" sz="1000" dirty="0">
                <a:solidFill>
                  <a:prstClr val="black"/>
                </a:solidFill>
              </a:rPr>
              <a:t> 조치 가이드라인에 대응할 수 있는 </a:t>
            </a:r>
            <a:r>
              <a:rPr lang="ko-KR" altLang="en-US" sz="1000" dirty="0" err="1">
                <a:solidFill>
                  <a:prstClr val="black"/>
                </a:solidFill>
              </a:rPr>
              <a:t>비식별</a:t>
            </a:r>
            <a:r>
              <a:rPr lang="ko-KR" altLang="en-US" sz="1000" dirty="0">
                <a:solidFill>
                  <a:prstClr val="black"/>
                </a:solidFill>
              </a:rPr>
              <a:t> 기술을 제공</a:t>
            </a:r>
            <a:r>
              <a:rPr lang="en-US" altLang="ko-KR" sz="1000" dirty="0">
                <a:solidFill>
                  <a:prstClr val="black"/>
                </a:solidFill>
              </a:rPr>
              <a:t>,</a:t>
            </a:r>
            <a:endParaRPr lang="zh-CN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文本框 24">
            <a:extLst>
              <a:ext uri="{FF2B5EF4-FFF2-40B4-BE49-F238E27FC236}">
                <a16:creationId xmlns:a16="http://schemas.microsoft.com/office/drawing/2014/main" id="{8A3C7E96-B1C4-424F-B118-AE6C6048F326}"/>
              </a:ext>
            </a:extLst>
          </p:cNvPr>
          <p:cNvSpPr txBox="1"/>
          <p:nvPr/>
        </p:nvSpPr>
        <p:spPr>
          <a:xfrm>
            <a:off x="3484729" y="4123912"/>
            <a:ext cx="2284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prstClr val="black"/>
                </a:solidFill>
              </a:rPr>
              <a:t>다양한 프라이버시 모델 제공</a:t>
            </a:r>
            <a:r>
              <a:rPr lang="en-US" altLang="ko-KR" sz="1200" b="1" dirty="0">
                <a:solidFill>
                  <a:prstClr val="black"/>
                </a:solidFill>
              </a:rPr>
              <a:t>.</a:t>
            </a:r>
            <a:endParaRPr lang="en-US" altLang="zh-CN" sz="1200" b="1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- </a:t>
            </a:r>
            <a:r>
              <a:rPr lang="ko-KR" altLang="en-US" sz="1000" dirty="0">
                <a:solidFill>
                  <a:prstClr val="black"/>
                </a:solidFill>
              </a:rPr>
              <a:t>각종 데이터의 성격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유형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활용 목적에 따라 다양한 프라이버스 모델 제공</a:t>
            </a:r>
            <a:r>
              <a:rPr lang="en-US" altLang="ko-KR" sz="1000" dirty="0">
                <a:solidFill>
                  <a:prstClr val="black"/>
                </a:solidFill>
              </a:rPr>
              <a:t>,</a:t>
            </a:r>
            <a:endParaRPr lang="zh-CN" altLang="en-US" sz="1000" dirty="0">
              <a:solidFill>
                <a:prstClr val="black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066760" y="2168948"/>
            <a:ext cx="4765374" cy="2986561"/>
            <a:chOff x="1518237" y="1682189"/>
            <a:chExt cx="8185353" cy="469913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BFC9AF8-1090-43A5-8CB1-C023BE7C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8237" y="2186495"/>
              <a:ext cx="2237330" cy="38679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cxnSp>
          <p:nvCxnSpPr>
            <p:cNvPr id="49" name="直接连接符 17">
              <a:extLst>
                <a:ext uri="{FF2B5EF4-FFF2-40B4-BE49-F238E27FC236}">
                  <a16:creationId xmlns:a16="http://schemas.microsoft.com/office/drawing/2014/main" id="{7C530020-91A0-410E-85C8-FF5BD9BB12FD}"/>
                </a:ext>
              </a:extLst>
            </p:cNvPr>
            <p:cNvCxnSpPr/>
            <p:nvPr/>
          </p:nvCxnSpPr>
          <p:spPr>
            <a:xfrm>
              <a:off x="9644773" y="1682189"/>
              <a:ext cx="58817" cy="4679998"/>
            </a:xfrm>
            <a:prstGeom prst="line">
              <a:avLst/>
            </a:prstGeom>
            <a:ln w="38100">
              <a:solidFill>
                <a:srgbClr val="616F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20">
              <a:extLst>
                <a:ext uri="{FF2B5EF4-FFF2-40B4-BE49-F238E27FC236}">
                  <a16:creationId xmlns:a16="http://schemas.microsoft.com/office/drawing/2014/main" id="{1C11991E-3428-4715-978A-7859112B6CDE}"/>
                </a:ext>
              </a:extLst>
            </p:cNvPr>
            <p:cNvCxnSpPr/>
            <p:nvPr/>
          </p:nvCxnSpPr>
          <p:spPr>
            <a:xfrm flipV="1">
              <a:off x="3279898" y="6362187"/>
              <a:ext cx="6423692" cy="19141"/>
            </a:xfrm>
            <a:prstGeom prst="line">
              <a:avLst/>
            </a:prstGeom>
            <a:ln w="38100">
              <a:solidFill>
                <a:srgbClr val="616F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10">
              <a:extLst>
                <a:ext uri="{FF2B5EF4-FFF2-40B4-BE49-F238E27FC236}">
                  <a16:creationId xmlns:a16="http://schemas.microsoft.com/office/drawing/2014/main" id="{DA601B11-4173-45E2-A1CC-7C82CD93D49C}"/>
                </a:ext>
              </a:extLst>
            </p:cNvPr>
            <p:cNvCxnSpPr/>
            <p:nvPr/>
          </p:nvCxnSpPr>
          <p:spPr>
            <a:xfrm flipV="1">
              <a:off x="3250489" y="1701328"/>
              <a:ext cx="6394284" cy="2"/>
            </a:xfrm>
            <a:prstGeom prst="line">
              <a:avLst/>
            </a:prstGeom>
            <a:ln w="38100">
              <a:solidFill>
                <a:srgbClr val="616F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11">
              <a:extLst>
                <a:ext uri="{FF2B5EF4-FFF2-40B4-BE49-F238E27FC236}">
                  <a16:creationId xmlns:a16="http://schemas.microsoft.com/office/drawing/2014/main" id="{0E2DCEAB-867E-4DAF-9A3D-BE777E012BF0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84" y="6054420"/>
              <a:ext cx="0" cy="326908"/>
            </a:xfrm>
            <a:prstGeom prst="line">
              <a:avLst/>
            </a:prstGeom>
            <a:ln w="38100">
              <a:solidFill>
                <a:srgbClr val="616F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12">
              <a:extLst>
                <a:ext uri="{FF2B5EF4-FFF2-40B4-BE49-F238E27FC236}">
                  <a16:creationId xmlns:a16="http://schemas.microsoft.com/office/drawing/2014/main" id="{ED2ED2AB-1B72-426B-AC76-0DD1229412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9637" y="1701328"/>
              <a:ext cx="2862" cy="485167"/>
            </a:xfrm>
            <a:prstGeom prst="line">
              <a:avLst/>
            </a:prstGeom>
            <a:ln w="38100">
              <a:solidFill>
                <a:srgbClr val="616F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24">
              <a:extLst>
                <a:ext uri="{FF2B5EF4-FFF2-40B4-BE49-F238E27FC236}">
                  <a16:creationId xmlns:a16="http://schemas.microsoft.com/office/drawing/2014/main" id="{F7020B77-59E2-4212-BF98-DE4762DEF51C}"/>
                </a:ext>
              </a:extLst>
            </p:cNvPr>
            <p:cNvSpPr txBox="1"/>
            <p:nvPr/>
          </p:nvSpPr>
          <p:spPr>
            <a:xfrm>
              <a:off x="5560338" y="3460104"/>
              <a:ext cx="3965684" cy="1210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b="1" dirty="0">
                  <a:solidFill>
                    <a:prstClr val="black"/>
                  </a:solidFill>
                </a:rPr>
                <a:t>K.L.T </a:t>
              </a:r>
              <a:r>
                <a:rPr lang="ko-KR" altLang="en-US" sz="1200" b="1" dirty="0">
                  <a:solidFill>
                    <a:prstClr val="black"/>
                  </a:solidFill>
                </a:rPr>
                <a:t>프라이버시 모델 방식의 비식별화 기능</a:t>
              </a:r>
              <a:r>
                <a:rPr lang="en-US" altLang="ko-KR" sz="1200" b="1" dirty="0">
                  <a:solidFill>
                    <a:prstClr val="black"/>
                  </a:solidFill>
                </a:rPr>
                <a:t>.</a:t>
              </a:r>
              <a:endParaRPr lang="en-US" altLang="zh-CN" sz="1200" b="1" dirty="0">
                <a:solidFill>
                  <a:prstClr val="black"/>
                </a:solidFill>
              </a:endParaRPr>
            </a:p>
            <a:p>
              <a:r>
                <a:rPr lang="en-US" altLang="ko-KR" sz="1000" dirty="0">
                  <a:solidFill>
                    <a:prstClr val="black"/>
                  </a:solidFill>
                </a:rPr>
                <a:t>- K-</a:t>
              </a:r>
              <a:r>
                <a:rPr lang="ko-KR" altLang="en-US" sz="1000" dirty="0">
                  <a:solidFill>
                    <a:prstClr val="black"/>
                  </a:solidFill>
                </a:rPr>
                <a:t>익명성</a:t>
              </a:r>
              <a:r>
                <a:rPr lang="en-US" altLang="ko-KR" sz="1000" dirty="0">
                  <a:solidFill>
                    <a:prstClr val="black"/>
                  </a:solidFill>
                </a:rPr>
                <a:t>, L-</a:t>
              </a:r>
              <a:r>
                <a:rPr lang="ko-KR" altLang="en-US" sz="1000" dirty="0">
                  <a:solidFill>
                    <a:prstClr val="black"/>
                  </a:solidFill>
                </a:rPr>
                <a:t>다양성을 만족하기 위한 비식별화 기능</a:t>
              </a:r>
              <a:r>
                <a:rPr lang="en-US" altLang="ko-KR" sz="1000" dirty="0">
                  <a:solidFill>
                    <a:prstClr val="black"/>
                  </a:solidFill>
                </a:rPr>
                <a:t>.</a:t>
              </a:r>
              <a:endParaRPr lang="zh-CN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55" name="文本框 24">
              <a:extLst>
                <a:ext uri="{FF2B5EF4-FFF2-40B4-BE49-F238E27FC236}">
                  <a16:creationId xmlns:a16="http://schemas.microsoft.com/office/drawing/2014/main" id="{0D511A09-1832-4FBB-966C-2077C1617EC1}"/>
                </a:ext>
              </a:extLst>
            </p:cNvPr>
            <p:cNvSpPr txBox="1"/>
            <p:nvPr/>
          </p:nvSpPr>
          <p:spPr>
            <a:xfrm>
              <a:off x="5590240" y="4954929"/>
              <a:ext cx="3935782" cy="920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b="1" dirty="0">
                  <a:solidFill>
                    <a:prstClr val="black"/>
                  </a:solidFill>
                </a:rPr>
                <a:t>다양한 프라이버시 모델 제공</a:t>
              </a:r>
              <a:r>
                <a:rPr lang="en-US" altLang="ko-KR" sz="1200" b="1" dirty="0">
                  <a:solidFill>
                    <a:prstClr val="black"/>
                  </a:solidFill>
                </a:rPr>
                <a:t>.</a:t>
              </a:r>
              <a:endParaRPr lang="en-US" altLang="zh-CN" sz="1200" b="1" dirty="0">
                <a:solidFill>
                  <a:prstClr val="black"/>
                </a:solidFill>
              </a:endParaRPr>
            </a:p>
            <a:p>
              <a:r>
                <a:rPr lang="en-US" altLang="ko-KR" sz="1000" dirty="0">
                  <a:solidFill>
                    <a:prstClr val="black"/>
                  </a:solidFill>
                </a:rPr>
                <a:t>- </a:t>
              </a:r>
              <a:r>
                <a:rPr lang="ko-KR" altLang="en-US" sz="1000" dirty="0" err="1">
                  <a:solidFill>
                    <a:prstClr val="black"/>
                  </a:solidFill>
                </a:rPr>
                <a:t>비식별</a:t>
              </a:r>
              <a:r>
                <a:rPr lang="ko-KR" altLang="en-US" sz="1000" dirty="0">
                  <a:solidFill>
                    <a:prstClr val="black"/>
                  </a:solidFill>
                </a:rPr>
                <a:t> 조치 적정성 평가를 위한 사전검토 및 관리 기능</a:t>
              </a:r>
              <a:r>
                <a:rPr lang="en-US" altLang="ko-KR" sz="1000" dirty="0">
                  <a:solidFill>
                    <a:prstClr val="black"/>
                  </a:solidFill>
                </a:rPr>
                <a:t>.</a:t>
              </a:r>
              <a:endParaRPr lang="zh-CN" altLang="en-US" sz="1000" dirty="0">
                <a:solidFill>
                  <a:prstClr val="black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02FD444-4090-4B91-B8C7-74784BA47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44919" y="1854707"/>
              <a:ext cx="1629194" cy="126000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81B0BD4-816A-4427-97B3-ADE06628C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43370" y="3341794"/>
              <a:ext cx="1377573" cy="12600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E038321-03C0-4AB5-B1C2-A5B865CF5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82506" y="4847758"/>
              <a:ext cx="1262665" cy="1260000"/>
            </a:xfrm>
            <a:prstGeom prst="rect">
              <a:avLst/>
            </a:prstGeom>
          </p:spPr>
        </p:pic>
        <p:sp>
          <p:nvSpPr>
            <p:cNvPr id="59" name="文本框 24">
              <a:extLst>
                <a:ext uri="{FF2B5EF4-FFF2-40B4-BE49-F238E27FC236}">
                  <a16:creationId xmlns:a16="http://schemas.microsoft.com/office/drawing/2014/main" id="{C6CC71E4-A673-49FD-8647-BFF98BC4D3E7}"/>
                </a:ext>
              </a:extLst>
            </p:cNvPr>
            <p:cNvSpPr txBox="1"/>
            <p:nvPr/>
          </p:nvSpPr>
          <p:spPr>
            <a:xfrm>
              <a:off x="5480252" y="2099879"/>
              <a:ext cx="3941556" cy="920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b="1" dirty="0" err="1">
                  <a:solidFill>
                    <a:prstClr val="black"/>
                  </a:solidFill>
                </a:rPr>
                <a:t>비식별</a:t>
              </a:r>
              <a:r>
                <a:rPr lang="ko-KR" altLang="en-US" sz="1200" b="1" dirty="0">
                  <a:solidFill>
                    <a:prstClr val="black"/>
                  </a:solidFill>
                </a:rPr>
                <a:t> 검증 기능</a:t>
              </a:r>
              <a:endParaRPr lang="en-US" altLang="zh-CN" sz="1200" b="1" dirty="0">
                <a:solidFill>
                  <a:prstClr val="black"/>
                </a:solidFill>
              </a:endParaRPr>
            </a:p>
            <a:p>
              <a:r>
                <a:rPr lang="en-US" altLang="ko-KR" sz="1000" dirty="0">
                  <a:solidFill>
                    <a:prstClr val="black"/>
                  </a:solidFill>
                </a:rPr>
                <a:t>- </a:t>
              </a:r>
              <a:r>
                <a:rPr lang="ko-KR" altLang="en-US" sz="1000" dirty="0" err="1">
                  <a:solidFill>
                    <a:prstClr val="black"/>
                  </a:solidFill>
                </a:rPr>
                <a:t>재식별</a:t>
              </a:r>
              <a:r>
                <a:rPr lang="ko-KR" altLang="en-US" sz="1000" dirty="0">
                  <a:solidFill>
                    <a:prstClr val="black"/>
                  </a:solidFill>
                </a:rPr>
                <a:t> 시도 가능성 분석 기능과 재식별시 영향분석</a:t>
              </a:r>
              <a:r>
                <a:rPr lang="en-US" altLang="ko-KR" sz="1000" dirty="0">
                  <a:solidFill>
                    <a:prstClr val="black"/>
                  </a:solidFill>
                </a:rPr>
                <a:t>.</a:t>
              </a:r>
              <a:endParaRPr lang="zh-CN" altLang="en-US" sz="10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1F7CD3-AB09-4352-8722-9F7B0B1BF2C4}"/>
              </a:ext>
            </a:extLst>
          </p:cNvPr>
          <p:cNvSpPr txBox="1"/>
          <p:nvPr/>
        </p:nvSpPr>
        <p:spPr>
          <a:xfrm rot="16200000">
            <a:off x="10099000" y="5026964"/>
            <a:ext cx="553998" cy="23673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FASOO /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Easycerti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홈페이지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02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14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83732" y="9181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1.8 </a:t>
            </a:r>
            <a:r>
              <a:rPr lang="ko-KR" altLang="en-US" sz="3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비식별화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솔루션 종류</a:t>
            </a:r>
            <a:endParaRPr lang="ko-KR" altLang="en-US" sz="4800" b="1" dirty="0">
              <a:solidFill>
                <a:srgbClr val="1F497D">
                  <a:lumMod val="75000"/>
                </a:srgbClr>
              </a:solidFill>
              <a:ea typeface="HY헤드라인M" charset="0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1F7CD3-AB09-4352-8722-9F7B0B1BF2C4}"/>
              </a:ext>
            </a:extLst>
          </p:cNvPr>
          <p:cNvSpPr txBox="1"/>
          <p:nvPr/>
        </p:nvSpPr>
        <p:spPr>
          <a:xfrm rot="16200000">
            <a:off x="10099000" y="5026964"/>
            <a:ext cx="553998" cy="23673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FASOO /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Easycerti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홈페이지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956059"/>
              </p:ext>
            </p:extLst>
          </p:nvPr>
        </p:nvGraphicFramePr>
        <p:xfrm>
          <a:off x="2032000" y="184378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공개 소프트웨어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상용 소프트웨어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ARX Data</a:t>
                      </a:r>
                      <a:r>
                        <a:rPr lang="en-US" altLang="ko-KR" b="1" baseline="0" dirty="0"/>
                        <a:t> Anonymization Tool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IDentity</a:t>
                      </a:r>
                      <a:r>
                        <a:rPr lang="en-US" altLang="ko-KR" b="1" baseline="0" dirty="0"/>
                        <a:t> SHIELD(</a:t>
                      </a:r>
                      <a:r>
                        <a:rPr lang="ko-KR" altLang="en-US" b="1" baseline="0" dirty="0" err="1"/>
                        <a:t>이지서티</a:t>
                      </a:r>
                      <a:r>
                        <a:rPr lang="en-US" altLang="ko-KR" b="1" baseline="0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UDT Anonymization</a:t>
                      </a:r>
                      <a:r>
                        <a:rPr lang="en-US" altLang="ko-KR" b="1" baseline="0" dirty="0"/>
                        <a:t> Toolbox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Analytic DID(</a:t>
                      </a:r>
                      <a:r>
                        <a:rPr lang="ko-KR" altLang="en-US" b="1" dirty="0" err="1"/>
                        <a:t>파수닷컴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Cornell Anonymization Toolkit(CAT)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DataEye</a:t>
                      </a:r>
                      <a:r>
                        <a:rPr lang="en-US" altLang="ko-KR" b="1" dirty="0"/>
                        <a:t> PIDI(</a:t>
                      </a:r>
                      <a:r>
                        <a:rPr lang="ko-KR" altLang="en-US" b="1" dirty="0" err="1"/>
                        <a:t>펜타시스템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아래쪽 화살표 7"/>
          <p:cNvSpPr/>
          <p:nvPr/>
        </p:nvSpPr>
        <p:spPr>
          <a:xfrm>
            <a:off x="5699956" y="3542133"/>
            <a:ext cx="792088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47728" y="467020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ARX</a:t>
            </a:r>
            <a:endParaRPr lang="ko-KR" altLang="en-US" sz="4800" b="1" dirty="0">
              <a:solidFill>
                <a:srgbClr val="1F497D">
                  <a:lumMod val="75000"/>
                </a:srgbClr>
              </a:solidFill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74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36" name="직사각형 35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srgbClr val="17375E"/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4079875" y="1628775"/>
            <a:ext cx="3888740" cy="889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30">
            <a:extLst>
              <a:ext uri="{FF2B5EF4-FFF2-40B4-BE49-F238E27FC236}">
                <a16:creationId xmlns:a16="http://schemas.microsoft.com/office/drawing/2014/main" id="{50C50F7E-5B00-426F-B189-8F96F8637712}"/>
              </a:ext>
            </a:extLst>
          </p:cNvPr>
          <p:cNvSpPr/>
          <p:nvPr/>
        </p:nvSpPr>
        <p:spPr>
          <a:xfrm>
            <a:off x="479425" y="1791866"/>
            <a:ext cx="450850" cy="3981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31">
            <a:extLst>
              <a:ext uri="{FF2B5EF4-FFF2-40B4-BE49-F238E27FC236}">
                <a16:creationId xmlns:a16="http://schemas.microsoft.com/office/drawing/2014/main" id="{1D36480B-404D-430A-8798-DC5EBB5207C0}"/>
              </a:ext>
            </a:extLst>
          </p:cNvPr>
          <p:cNvSpPr/>
          <p:nvPr/>
        </p:nvSpPr>
        <p:spPr>
          <a:xfrm>
            <a:off x="1010920" y="1789326"/>
            <a:ext cx="117475" cy="400685"/>
          </a:xfrm>
          <a:prstGeom prst="rect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844179-E8D2-456C-B59E-F1FD5EF6EFA5}"/>
              </a:ext>
            </a:extLst>
          </p:cNvPr>
          <p:cNvSpPr/>
          <p:nvPr/>
        </p:nvSpPr>
        <p:spPr>
          <a:xfrm>
            <a:off x="2240304" y="1757382"/>
            <a:ext cx="748919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i="1" dirty="0">
                <a:solidFill>
                  <a:srgbClr val="44546A">
                    <a:lumMod val="75000"/>
                  </a:srgbClr>
                </a:solidFill>
              </a:rPr>
              <a:t>비식별화를 수행하는 </a:t>
            </a:r>
            <a:r>
              <a:rPr lang="en-US" altLang="ko-KR" sz="1600" i="1" dirty="0">
                <a:solidFill>
                  <a:srgbClr val="44546A">
                    <a:lumMod val="75000"/>
                  </a:srgbClr>
                </a:solidFill>
              </a:rPr>
              <a:t>Java </a:t>
            </a:r>
            <a:r>
              <a:rPr lang="ko-KR" altLang="en-US" sz="1600" i="1" dirty="0">
                <a:solidFill>
                  <a:srgbClr val="44546A">
                    <a:lumMod val="75000"/>
                  </a:srgbClr>
                </a:solidFill>
              </a:rPr>
              <a:t>기반 오픈소스 프로그램 </a:t>
            </a:r>
            <a:r>
              <a:rPr lang="en-US" altLang="ko-KR" sz="1600" i="1" dirty="0">
                <a:solidFill>
                  <a:srgbClr val="44546A">
                    <a:lumMod val="75000"/>
                  </a:srgbClr>
                </a:solidFill>
              </a:rPr>
              <a:t>(http://arx.deidentifier.org)</a:t>
            </a:r>
            <a:endParaRPr lang="en-US" altLang="ko-KR" sz="1600" i="1" dirty="0">
              <a:solidFill>
                <a:prstClr val="black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5184562" y="921355"/>
            <a:ext cx="756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1.9</a:t>
            </a:r>
            <a:endParaRPr lang="ko-KR" altLang="en-US" sz="3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41328A-B250-43A1-B915-0C47D7B3012A}"/>
              </a:ext>
            </a:extLst>
          </p:cNvPr>
          <p:cNvSpPr txBox="1"/>
          <p:nvPr/>
        </p:nvSpPr>
        <p:spPr>
          <a:xfrm>
            <a:off x="5940646" y="921848"/>
            <a:ext cx="10194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>
              <a:defRPr sz="1800"/>
            </a:pPr>
            <a:r>
              <a:rPr lang="en-US" altLang="ko-KR" sz="3200" b="1" dirty="0">
                <a:solidFill>
                  <a:srgbClr val="1F497D">
                    <a:lumMod val="75000"/>
                  </a:srgbClr>
                </a:solidFill>
                <a:ea typeface="HY헤드라인M" charset="0"/>
              </a:rPr>
              <a:t>ARX</a:t>
            </a:r>
            <a:endParaRPr lang="ko-KR" altLang="en-US" sz="3200" b="1" dirty="0">
              <a:solidFill>
                <a:srgbClr val="1F497D">
                  <a:lumMod val="75000"/>
                </a:srgbClr>
              </a:solidFill>
              <a:ea typeface="HY헤드라인M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15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1F7CD3-AB09-4352-8722-9F7B0B1BF2C4}"/>
              </a:ext>
            </a:extLst>
          </p:cNvPr>
          <p:cNvSpPr txBox="1"/>
          <p:nvPr/>
        </p:nvSpPr>
        <p:spPr>
          <a:xfrm rot="16200000">
            <a:off x="9192627" y="3926206"/>
            <a:ext cx="553720" cy="4568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출처 한국정보화진흥원 개인정보 비식별화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(De-identification)</a:t>
            </a:r>
          </a:p>
          <a:p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텍스트 상자 13">
            <a:extLst>
              <a:ext uri="{FF2B5EF4-FFF2-40B4-BE49-F238E27FC236}">
                <a16:creationId xmlns:a16="http://schemas.microsoft.com/office/drawing/2014/main" id="{7D9D53D4-F83F-4281-B757-1B0EFE91D6EB}"/>
              </a:ext>
            </a:extLst>
          </p:cNvPr>
          <p:cNvSpPr txBox="1">
            <a:spLocks/>
          </p:cNvSpPr>
          <p:nvPr/>
        </p:nvSpPr>
        <p:spPr>
          <a:xfrm>
            <a:off x="2338387" y="3146306"/>
            <a:ext cx="2469515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17375E"/>
                </a:solidFill>
                <a:ea typeface="HY헤드라인M" charset="0"/>
              </a:rPr>
              <a:t>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010E44-D174-430E-B49D-14222D16B10E}"/>
              </a:ext>
            </a:extLst>
          </p:cNvPr>
          <p:cNvSpPr/>
          <p:nvPr/>
        </p:nvSpPr>
        <p:spPr>
          <a:xfrm>
            <a:off x="5089207" y="2852936"/>
            <a:ext cx="575881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Raw Data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(CSV, Excel, Database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형식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)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를 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Import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데이터 변환모형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 (interval, ordering, masking)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과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검증 방법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(K-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익명성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, L-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다양성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, T-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접근성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)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을 설정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77B664F-B8A6-4954-B394-2BC8471667F2}"/>
              </a:ext>
            </a:extLst>
          </p:cNvPr>
          <p:cNvSpPr/>
          <p:nvPr/>
        </p:nvSpPr>
        <p:spPr>
          <a:xfrm>
            <a:off x="2115502" y="3106301"/>
            <a:ext cx="575945" cy="575945"/>
          </a:xfrm>
          <a:prstGeom prst="ellipse">
            <a:avLst/>
          </a:prstGeom>
          <a:solidFill>
            <a:srgbClr val="085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400" b="1" spc="5" dirty="0">
                <a:solidFill>
                  <a:schemeClr val="bg1"/>
                </a:solidFill>
              </a:rPr>
              <a:t>1</a:t>
            </a:r>
            <a:endParaRPr lang="ko-KR" altLang="en-US" sz="2400" b="1" spc="5" dirty="0">
              <a:solidFill>
                <a:schemeClr val="bg1"/>
              </a:solidFill>
            </a:endParaRPr>
          </a:p>
        </p:txBody>
      </p:sp>
      <p:sp>
        <p:nvSpPr>
          <p:cNvPr id="43" name="텍스트 상자 13">
            <a:extLst>
              <a:ext uri="{FF2B5EF4-FFF2-40B4-BE49-F238E27FC236}">
                <a16:creationId xmlns:a16="http://schemas.microsoft.com/office/drawing/2014/main" id="{BC61D6D0-22C3-483A-936E-5604DA1BD8DF}"/>
              </a:ext>
            </a:extLst>
          </p:cNvPr>
          <p:cNvSpPr txBox="1">
            <a:spLocks/>
          </p:cNvSpPr>
          <p:nvPr/>
        </p:nvSpPr>
        <p:spPr>
          <a:xfrm>
            <a:off x="2338385" y="4187371"/>
            <a:ext cx="2469515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17375E"/>
                </a:solidFill>
                <a:ea typeface="HY헤드라인M" charset="0"/>
              </a:rPr>
              <a:t>변환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CF9137-818F-4CD6-80E3-C357CC34C8C5}"/>
              </a:ext>
            </a:extLst>
          </p:cNvPr>
          <p:cNvSpPr/>
          <p:nvPr/>
        </p:nvSpPr>
        <p:spPr>
          <a:xfrm>
            <a:off x="5089207" y="4206390"/>
            <a:ext cx="575881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설정된 조건을 만족하는 모든 가능한 변환을 도식화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45" name="텍스트 상자 13">
            <a:extLst>
              <a:ext uri="{FF2B5EF4-FFF2-40B4-BE49-F238E27FC236}">
                <a16:creationId xmlns:a16="http://schemas.microsoft.com/office/drawing/2014/main" id="{B135608C-9FBD-4568-A751-D97DD60C164A}"/>
              </a:ext>
            </a:extLst>
          </p:cNvPr>
          <p:cNvSpPr txBox="1">
            <a:spLocks/>
          </p:cNvSpPr>
          <p:nvPr/>
        </p:nvSpPr>
        <p:spPr>
          <a:xfrm>
            <a:off x="2338385" y="5201492"/>
            <a:ext cx="2469515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17375E"/>
                </a:solidFill>
                <a:ea typeface="HY헤드라인M" charset="0"/>
              </a:rPr>
              <a:t>분석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7E015BA-1665-4A4E-9198-DC3F098B41CB}"/>
              </a:ext>
            </a:extLst>
          </p:cNvPr>
          <p:cNvSpPr/>
          <p:nvPr/>
        </p:nvSpPr>
        <p:spPr>
          <a:xfrm>
            <a:off x="5089207" y="5193011"/>
            <a:ext cx="575881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재식별화 가능성 등 위험수준을 분석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350CC09-01F0-41E4-8864-1B1AE88DDBB4}"/>
              </a:ext>
            </a:extLst>
          </p:cNvPr>
          <p:cNvSpPr/>
          <p:nvPr/>
        </p:nvSpPr>
        <p:spPr>
          <a:xfrm>
            <a:off x="2115501" y="4144811"/>
            <a:ext cx="575945" cy="575945"/>
          </a:xfrm>
          <a:prstGeom prst="ellipse">
            <a:avLst/>
          </a:prstGeom>
          <a:solidFill>
            <a:srgbClr val="085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400" b="1" spc="5" dirty="0">
                <a:solidFill>
                  <a:schemeClr val="bg1"/>
                </a:solidFill>
              </a:rPr>
              <a:t>2</a:t>
            </a:r>
            <a:endParaRPr lang="ko-KR" altLang="en-US" sz="2400" b="1" spc="5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39D688E-6E5E-411B-9AFA-DF6E975F0254}"/>
              </a:ext>
            </a:extLst>
          </p:cNvPr>
          <p:cNvSpPr/>
          <p:nvPr/>
        </p:nvSpPr>
        <p:spPr>
          <a:xfrm>
            <a:off x="2115501" y="5116749"/>
            <a:ext cx="575945" cy="575945"/>
          </a:xfrm>
          <a:prstGeom prst="ellipse">
            <a:avLst/>
          </a:prstGeom>
          <a:solidFill>
            <a:srgbClr val="085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400" b="1" spc="5" dirty="0">
                <a:solidFill>
                  <a:schemeClr val="bg1"/>
                </a:solidFill>
              </a:rPr>
              <a:t>3</a:t>
            </a:r>
            <a:endParaRPr lang="ko-KR" altLang="en-US" sz="2400" b="1" spc="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  <p:bldP spid="42" grpId="0" animBg="1"/>
      <p:bldP spid="43" grpId="0"/>
      <p:bldP spid="44" grpId="0"/>
      <p:bldP spid="45" grpId="0" animBg="1"/>
      <p:bldP spid="46" grpId="0" animBg="1"/>
      <p:bldP spid="47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16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36" name="직사각형 35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srgbClr val="17375E"/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4079875" y="1628775"/>
            <a:ext cx="3888740" cy="889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30">
            <a:extLst>
              <a:ext uri="{FF2B5EF4-FFF2-40B4-BE49-F238E27FC236}">
                <a16:creationId xmlns:a16="http://schemas.microsoft.com/office/drawing/2014/main" id="{50C50F7E-5B00-426F-B189-8F96F8637712}"/>
              </a:ext>
            </a:extLst>
          </p:cNvPr>
          <p:cNvSpPr/>
          <p:nvPr/>
        </p:nvSpPr>
        <p:spPr>
          <a:xfrm>
            <a:off x="479425" y="1791866"/>
            <a:ext cx="450850" cy="3981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31">
            <a:extLst>
              <a:ext uri="{FF2B5EF4-FFF2-40B4-BE49-F238E27FC236}">
                <a16:creationId xmlns:a16="http://schemas.microsoft.com/office/drawing/2014/main" id="{1D36480B-404D-430A-8798-DC5EBB5207C0}"/>
              </a:ext>
            </a:extLst>
          </p:cNvPr>
          <p:cNvSpPr/>
          <p:nvPr/>
        </p:nvSpPr>
        <p:spPr>
          <a:xfrm>
            <a:off x="1010920" y="1789326"/>
            <a:ext cx="117475" cy="400685"/>
          </a:xfrm>
          <a:prstGeom prst="rect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BA3740-5051-4D3F-A7F0-92261E1A30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1" b="54187"/>
          <a:stretch/>
        </p:blipFill>
        <p:spPr>
          <a:xfrm>
            <a:off x="5744210" y="2029460"/>
            <a:ext cx="5825490" cy="2695575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74EE0C-7780-4929-B48D-AF277FE92E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5850" r="8933" b="58759"/>
          <a:stretch/>
        </p:blipFill>
        <p:spPr>
          <a:xfrm>
            <a:off x="5735955" y="4725035"/>
            <a:ext cx="5825490" cy="109347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498055-F35F-4105-A1B3-DA817163EF30}"/>
              </a:ext>
            </a:extLst>
          </p:cNvPr>
          <p:cNvGrpSpPr/>
          <p:nvPr/>
        </p:nvGrpSpPr>
        <p:grpSpPr>
          <a:xfrm>
            <a:off x="4578985" y="3752215"/>
            <a:ext cx="597535" cy="415290"/>
            <a:chOff x="4578985" y="3752215"/>
            <a:chExt cx="597535" cy="415290"/>
          </a:xfrm>
        </p:grpSpPr>
        <p:sp>
          <p:nvSpPr>
            <p:cNvPr id="21" name="Chevron Up 18">
              <a:extLst>
                <a:ext uri="{FF2B5EF4-FFF2-40B4-BE49-F238E27FC236}">
                  <a16:creationId xmlns:a16="http://schemas.microsoft.com/office/drawing/2014/main" id="{D634B950-7642-4FA9-BB2F-A80844BBF349}"/>
                </a:ext>
              </a:extLst>
            </p:cNvPr>
            <p:cNvSpPr>
              <a:spLocks/>
            </p:cNvSpPr>
            <p:nvPr/>
          </p:nvSpPr>
          <p:spPr>
            <a:xfrm>
              <a:off x="4578985" y="3752215"/>
              <a:ext cx="309880" cy="415290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Chevron Up 19">
              <a:extLst>
                <a:ext uri="{FF2B5EF4-FFF2-40B4-BE49-F238E27FC236}">
                  <a16:creationId xmlns:a16="http://schemas.microsoft.com/office/drawing/2014/main" id="{EEE55F08-F717-4234-95B7-9397616E5EAB}"/>
                </a:ext>
              </a:extLst>
            </p:cNvPr>
            <p:cNvSpPr>
              <a:spLocks/>
            </p:cNvSpPr>
            <p:nvPr/>
          </p:nvSpPr>
          <p:spPr>
            <a:xfrm>
              <a:off x="4867275" y="3752215"/>
              <a:ext cx="309880" cy="415290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3" name="텍스트 상자 13">
            <a:extLst>
              <a:ext uri="{FF2B5EF4-FFF2-40B4-BE49-F238E27FC236}">
                <a16:creationId xmlns:a16="http://schemas.microsoft.com/office/drawing/2014/main" id="{B24D4C99-6908-41AB-A00F-A82C15E10419}"/>
              </a:ext>
            </a:extLst>
          </p:cNvPr>
          <p:cNvSpPr txBox="1">
            <a:spLocks/>
          </p:cNvSpPr>
          <p:nvPr/>
        </p:nvSpPr>
        <p:spPr>
          <a:xfrm>
            <a:off x="4359275" y="2525395"/>
            <a:ext cx="902335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ko-KR" altLang="en-US" sz="2400" b="1" spc="-140" dirty="0">
                <a:solidFill>
                  <a:prstClr val="black"/>
                </a:solidFill>
                <a:ea typeface="HY헤드라인M" charset="0"/>
              </a:rPr>
              <a:t>이름</a:t>
            </a:r>
            <a:endParaRPr lang="ko-KR" altLang="en-US" sz="2400" b="1" dirty="0">
              <a:solidFill>
                <a:prstClr val="black"/>
              </a:solidFill>
              <a:ea typeface="HY헤드라인M" charset="0"/>
            </a:endParaRPr>
          </a:p>
        </p:txBody>
      </p:sp>
      <p:sp>
        <p:nvSpPr>
          <p:cNvPr id="34" name="텍스트 상자 13">
            <a:extLst>
              <a:ext uri="{FF2B5EF4-FFF2-40B4-BE49-F238E27FC236}">
                <a16:creationId xmlns:a16="http://schemas.microsoft.com/office/drawing/2014/main" id="{B3185F81-A4AF-4BA1-99BE-583AEF3A7846}"/>
              </a:ext>
            </a:extLst>
          </p:cNvPr>
          <p:cNvSpPr txBox="1">
            <a:spLocks/>
          </p:cNvSpPr>
          <p:nvPr/>
        </p:nvSpPr>
        <p:spPr>
          <a:xfrm>
            <a:off x="4356100" y="5079365"/>
            <a:ext cx="902335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ko-KR" altLang="en-US" sz="2400" b="1" spc="-140" dirty="0">
                <a:solidFill>
                  <a:prstClr val="black"/>
                </a:solidFill>
                <a:ea typeface="HY헤드라인M" charset="0"/>
              </a:rPr>
              <a:t>나이</a:t>
            </a:r>
            <a:endParaRPr lang="ko-KR" altLang="en-US" sz="2400" b="1" dirty="0">
              <a:solidFill>
                <a:prstClr val="black"/>
              </a:solidFill>
              <a:ea typeface="HY헤드라인M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DD8CF3-19E1-4A26-8409-AB7D4699A59D}"/>
              </a:ext>
            </a:extLst>
          </p:cNvPr>
          <p:cNvSpPr/>
          <p:nvPr/>
        </p:nvSpPr>
        <p:spPr>
          <a:xfrm>
            <a:off x="4368165" y="2840990"/>
            <a:ext cx="1308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44546A">
                    <a:lumMod val="75000"/>
                  </a:srgbClr>
                </a:solidFill>
              </a:rPr>
              <a:t>Masking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CB47AFC-CFB2-4B44-99D6-3FA9A7CFD262}"/>
              </a:ext>
            </a:extLst>
          </p:cNvPr>
          <p:cNvSpPr/>
          <p:nvPr/>
        </p:nvSpPr>
        <p:spPr>
          <a:xfrm>
            <a:off x="4239260" y="5420995"/>
            <a:ext cx="12052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Aggregation(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총계처리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)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513BF9-8E99-4810-9D9C-2A8CF17D88AB}"/>
              </a:ext>
            </a:extLst>
          </p:cNvPr>
          <p:cNvSpPr txBox="1"/>
          <p:nvPr/>
        </p:nvSpPr>
        <p:spPr>
          <a:xfrm>
            <a:off x="3020625" y="936119"/>
            <a:ext cx="6243727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>
              <a:defRPr sz="1800"/>
            </a:pPr>
            <a:r>
              <a:rPr lang="en-US" altLang="ko-KR" sz="3200" b="1" dirty="0">
                <a:solidFill>
                  <a:srgbClr val="1F497D">
                    <a:lumMod val="75000"/>
                  </a:srgbClr>
                </a:solidFill>
                <a:ea typeface="HY헤드라인M" charset="0"/>
              </a:rPr>
              <a:t>1.10 ARX  </a:t>
            </a:r>
            <a:r>
              <a:rPr lang="ko-KR" altLang="en-US" sz="3200" b="1" dirty="0">
                <a:solidFill>
                  <a:srgbClr val="1F497D">
                    <a:lumMod val="75000"/>
                  </a:srgbClr>
                </a:solidFill>
                <a:ea typeface="HY헤드라인M" charset="0"/>
              </a:rPr>
              <a:t>예시</a:t>
            </a:r>
            <a:r>
              <a:rPr lang="en-US" altLang="ko-KR" sz="3200" b="1" dirty="0">
                <a:solidFill>
                  <a:srgbClr val="1F497D">
                    <a:lumMod val="75000"/>
                  </a:srgbClr>
                </a:solidFill>
                <a:ea typeface="HY헤드라인M" charset="0"/>
              </a:rPr>
              <a:t> </a:t>
            </a:r>
            <a:endParaRPr lang="ko-KR" altLang="en-US" sz="3200" b="1" dirty="0">
              <a:solidFill>
                <a:srgbClr val="1F497D">
                  <a:lumMod val="75000"/>
                </a:srgbClr>
              </a:solidFill>
              <a:ea typeface="HY헤드라인M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038042-A33E-407A-914E-5E6A1D988A95}"/>
              </a:ext>
            </a:extLst>
          </p:cNvPr>
          <p:cNvSpPr/>
          <p:nvPr/>
        </p:nvSpPr>
        <p:spPr>
          <a:xfrm>
            <a:off x="1236980" y="4935220"/>
            <a:ext cx="262064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CSV, Excel, Database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ECC1E3A-8E41-48BC-B43D-500D6BC3CD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923" r="53703" b="11441"/>
          <a:stretch/>
        </p:blipFill>
        <p:spPr>
          <a:xfrm>
            <a:off x="612775" y="2369185"/>
            <a:ext cx="3528060" cy="254762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1F7CD3-AB09-4352-8722-9F7B0B1BF2C4}"/>
              </a:ext>
            </a:extLst>
          </p:cNvPr>
          <p:cNvSpPr txBox="1"/>
          <p:nvPr/>
        </p:nvSpPr>
        <p:spPr>
          <a:xfrm rot="16200000">
            <a:off x="9192627" y="3926206"/>
            <a:ext cx="553720" cy="4568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출처 한국정보화진흥원 개인정보 비식별화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(De-identification)</a:t>
            </a:r>
          </a:p>
          <a:p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19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17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503712" y="918124"/>
            <a:ext cx="5334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1.11 </a:t>
            </a:r>
            <a:r>
              <a:rPr lang="ko-KR" altLang="en-US" sz="3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클라우드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기반 </a:t>
            </a:r>
            <a:r>
              <a:rPr lang="ko-KR" altLang="en-US" sz="3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웹서비스</a:t>
            </a:r>
            <a:endParaRPr lang="ko-KR" altLang="en-US" sz="3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1" name="Picture 2" descr="웹에서 프레임워크가 필요한 이유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735" y="2060848"/>
            <a:ext cx="2279056" cy="127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5G와 엣지컴퓨팅, '클라우드 빅3'의 미래를 위협하는가 - 테크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566" y="4270692"/>
            <a:ext cx="2160240" cy="148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440964" y="4715435"/>
            <a:ext cx="293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FF0000"/>
                </a:solidFill>
              </a:rPr>
              <a:t>확장성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유연성을 위한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u="sng" dirty="0">
                <a:solidFill>
                  <a:srgbClr val="FF0000"/>
                </a:solidFill>
              </a:rPr>
              <a:t>MSA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기반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7049574" y="2293001"/>
            <a:ext cx="178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RestFul</a:t>
            </a:r>
            <a:endParaRPr lang="en-US" altLang="ko-KR" sz="24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  <a:p>
            <a:pPr algn="ctr">
              <a:defRPr/>
            </a:pPr>
            <a:r>
              <a:rPr lang="en-US" altLang="ko-KR" sz="24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Web service</a:t>
            </a:r>
            <a:endParaRPr lang="ko-KR" altLang="en-US" sz="24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7112788" y="4807769"/>
            <a:ext cx="178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4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클라우드</a:t>
            </a:r>
            <a:endParaRPr lang="ko-KR" altLang="en-US" sz="24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5856143" y="2706336"/>
            <a:ext cx="86409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437466" y="2352348"/>
            <a:ext cx="4032177" cy="1015085"/>
            <a:chOff x="7189751" y="2055255"/>
            <a:chExt cx="4032177" cy="1015085"/>
          </a:xfrm>
        </p:grpSpPr>
        <p:sp>
          <p:nvSpPr>
            <p:cNvPr id="28" name="TextBox 27"/>
            <p:cNvSpPr txBox="1"/>
            <p:nvPr/>
          </p:nvSpPr>
          <p:spPr>
            <a:xfrm>
              <a:off x="8283540" y="2425958"/>
              <a:ext cx="2938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웹에서 바로 </a:t>
              </a:r>
              <a:r>
                <a:rPr lang="ko-KR" altLang="en-US" b="1" dirty="0" err="1">
                  <a:solidFill>
                    <a:srgbClr val="FF0000"/>
                  </a:solidFill>
                </a:rPr>
                <a:t>비식별</a:t>
              </a:r>
              <a:r>
                <a:rPr lang="ko-KR" altLang="en-US" b="1" dirty="0">
                  <a:solidFill>
                    <a:srgbClr val="FF0000"/>
                  </a:solidFill>
                </a:rPr>
                <a:t> 처리</a:t>
              </a:r>
            </a:p>
          </p:txBody>
        </p:sp>
        <p:pic>
          <p:nvPicPr>
            <p:cNvPr id="29" name="Picture 8" descr="홈페이지 - 무료 컴퓨터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751" y="2055255"/>
              <a:ext cx="1015085" cy="1015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그림 29" descr="/Users/griffindouble/Library/Group Containers/L48J367XN4.com.infraware.PolarisOffice/EngineTemp/9689/fImage200326166630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99766" y="4253112"/>
            <a:ext cx="1404418" cy="1404418"/>
          </a:xfrm>
          <a:prstGeom prst="rect">
            <a:avLst/>
          </a:prstGeom>
          <a:noFill/>
        </p:spPr>
      </p:pic>
      <p:sp>
        <p:nvSpPr>
          <p:cNvPr id="31" name="오른쪽 화살표 30"/>
          <p:cNvSpPr/>
          <p:nvPr/>
        </p:nvSpPr>
        <p:spPr>
          <a:xfrm>
            <a:off x="5856143" y="4849772"/>
            <a:ext cx="86409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021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215680" y="950736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1.12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프로젝트 일정</a:t>
            </a:r>
          </a:p>
        </p:txBody>
      </p:sp>
      <p:graphicFrame>
        <p:nvGraphicFramePr>
          <p:cNvPr id="11" name="Google Shape;179;p22"/>
          <p:cNvGraphicFramePr/>
          <p:nvPr>
            <p:extLst>
              <p:ext uri="{D42A27DB-BD31-4B8C-83A1-F6EECF244321}">
                <p14:modId xmlns:p14="http://schemas.microsoft.com/office/powerpoint/2010/main" val="921325895"/>
              </p:ext>
            </p:extLst>
          </p:nvPr>
        </p:nvGraphicFramePr>
        <p:xfrm>
          <a:off x="479375" y="1721420"/>
          <a:ext cx="11233249" cy="41963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0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1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sz="1800" dirty="0"/>
                    </a:p>
                  </a:txBody>
                  <a:tcPr marL="4225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1A7B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/>
                    </a:p>
                  </a:txBody>
                  <a:tcPr marL="4225" marR="4225" marT="4225" marB="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1A7B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활동</a:t>
                      </a:r>
                      <a:endParaRPr sz="1800" dirty="0"/>
                    </a:p>
                  </a:txBody>
                  <a:tcPr marL="4225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1A7B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sz="1800"/>
                    </a:p>
                  </a:txBody>
                  <a:tcPr marL="4225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1A7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관리</a:t>
                      </a:r>
                      <a:endParaRPr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6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</a:t>
                      </a:r>
                      <a:r>
                        <a:rPr lang="ko-KR" altLang="en-US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endParaRPr sz="16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endParaRPr sz="16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0</a:t>
                      </a:r>
                      <a:r>
                        <a:rPr lang="en-US" alt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/1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6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en-US" sz="1600" b="1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RESTful</a:t>
                      </a:r>
                      <a:r>
                        <a:rPr lang="en-US" sz="1600" b="1" u="none" strike="noStrike" cap="none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web services </a:t>
                      </a:r>
                      <a:endParaRPr sz="16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i="1" u="none" strike="noStrike" cap="none" dirty="0" err="1">
                          <a:solidFill>
                            <a:srgbClr val="AFABA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노설</a:t>
                      </a:r>
                      <a:r>
                        <a:rPr lang="en-US" altLang="ko-KR" sz="1600" b="1" i="1" u="none" strike="noStrike" cap="none" dirty="0">
                          <a:solidFill>
                            <a:srgbClr val="AFABA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AFABA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이동욱</a:t>
                      </a:r>
                      <a:endParaRPr sz="1600" b="1" i="1" u="none" strike="noStrike" cap="none" dirty="0">
                        <a:solidFill>
                          <a:srgbClr val="AFABAB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65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/2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0</a:t>
                      </a:r>
                      <a:r>
                        <a:rPr lang="en-US" alt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05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6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ko-KR" altLang="en-US" sz="16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비식별</a:t>
                      </a: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API </a:t>
                      </a:r>
                      <a:endParaRPr sz="16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AFABA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최민영</a:t>
                      </a:r>
                      <a:r>
                        <a:rPr lang="en-US" altLang="ko-KR" sz="1600" b="1" i="1" u="none" strike="noStrike" cap="none" dirty="0">
                          <a:solidFill>
                            <a:srgbClr val="AFABA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AFABA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최지훈</a:t>
                      </a:r>
                      <a:endParaRPr sz="1600" b="1" i="1" u="none" strike="noStrike" cap="none" dirty="0">
                        <a:solidFill>
                          <a:srgbClr val="AFABAB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en-US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05/25(</a:t>
                      </a:r>
                      <a:r>
                        <a:rPr lang="ko-KR" altLang="en-US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en-US" alt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05/29(</a:t>
                      </a:r>
                      <a:r>
                        <a:rPr lang="ko-KR" altLang="en-US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lang="en-US" alt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</a:t>
                      </a:r>
                      <a:endParaRPr sz="16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파일업로드처리 및 분석</a:t>
                      </a:r>
                      <a:endParaRPr sz="1600" b="1" kern="120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i="1" u="none" strike="noStrike" cap="none" dirty="0" err="1">
                          <a:solidFill>
                            <a:srgbClr val="AFABA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김신학</a:t>
                      </a:r>
                      <a:endParaRPr sz="1600" b="1" i="1" u="none" strike="noStrike" cap="none" dirty="0">
                        <a:solidFill>
                          <a:srgbClr val="AFABAB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en-US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06/01(</a:t>
                      </a:r>
                      <a:r>
                        <a:rPr lang="ko-KR" altLang="en-US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en-US" alt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06/12(</a:t>
                      </a:r>
                      <a:r>
                        <a:rPr lang="ko-KR" altLang="en-US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lang="en-US" alt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6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타서비스와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연동 설정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(KAFKA)</a:t>
                      </a:r>
                      <a:endParaRPr sz="1600" b="1" kern="120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i="1" u="none" strike="noStrike" kern="1200" cap="none" dirty="0" err="1">
                          <a:solidFill>
                            <a:srgbClr val="AFABAB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김신학</a:t>
                      </a:r>
                      <a:endParaRPr lang="ko-KR" altLang="en-US" sz="1600" b="1" i="1" u="none" strike="noStrike" kern="1200" cap="none" dirty="0">
                        <a:solidFill>
                          <a:srgbClr val="AFABAB"/>
                        </a:solidFill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Char char="•"/>
                      </a:pPr>
                      <a:r>
                        <a:rPr lang="ko-KR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lang="ko-KR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08</a:t>
                      </a:r>
                      <a:r>
                        <a:rPr lang="ko-KR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ko-KR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0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lang="ko-KR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r>
                        <a:rPr lang="ko-KR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ko-KR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Char char="•"/>
                      </a:pPr>
                      <a:r>
                        <a:rPr lang="en-US" altLang="ko-KR" sz="16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Docker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/K8s</a:t>
                      </a:r>
                      <a:endParaRPr sz="16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1" i="1" u="none" strike="noStrike" kern="1200" cap="none" dirty="0">
                          <a:solidFill>
                            <a:srgbClr val="AFABAB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최지훈</a:t>
                      </a: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개</a:t>
                      </a:r>
                      <a:r>
                        <a:rPr lang="ko-KR" altLang="en-US" sz="1600" b="1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</a:t>
                      </a:r>
                      <a:r>
                        <a:rPr lang="ko-KR" sz="1600" b="1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0</a:t>
                      </a:r>
                      <a:r>
                        <a:rPr lang="en-US" alt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/2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토</a:t>
                      </a:r>
                      <a:r>
                        <a:rPr lang="ko-KR" sz="16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(4주)</a:t>
                      </a:r>
                      <a:endParaRPr sz="16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marR="0" lvl="0" indent="-571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600" b="1" i="1" u="none" strike="noStrike" cap="none" dirty="0">
                        <a:solidFill>
                          <a:srgbClr val="AFABAB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marR="0" lvl="0" indent="-571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600" b="1" i="1" u="none" strike="noStrike" cap="none" dirty="0">
                        <a:solidFill>
                          <a:srgbClr val="AFABAB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18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43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19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215680" y="950736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1.13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프로젝트 추진 세부 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0" y="2065933"/>
            <a:ext cx="11205496" cy="395535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492011" y="5826693"/>
            <a:ext cx="576064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1609343" y="5587338"/>
            <a:ext cx="307777" cy="6052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쿠버네티스</a:t>
            </a:r>
          </a:p>
        </p:txBody>
      </p:sp>
    </p:spTree>
    <p:extLst>
      <p:ext uri="{BB962C8B-B14F-4D97-AF65-F5344CB8AC3E}">
        <p14:creationId xmlns:p14="http://schemas.microsoft.com/office/powerpoint/2010/main" val="226663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11424" y="879103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70501" y="2133450"/>
            <a:ext cx="154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개요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5521" y="1772167"/>
            <a:ext cx="1090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75521" y="2648650"/>
            <a:ext cx="8496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70501" y="2872847"/>
            <a:ext cx="320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noProof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개발환경 및 </a:t>
            </a:r>
            <a:r>
              <a:rPr lang="en-US" altLang="ko-KR" b="1" spc="-150" noProof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MSA </a:t>
            </a:r>
            <a:r>
              <a:rPr lang="ko-KR" altLang="en-US" b="1" spc="-150" noProof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75521" y="2505877"/>
            <a:ext cx="1090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775521" y="3441981"/>
            <a:ext cx="8496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70501" y="3612244"/>
            <a:ext cx="320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</a:t>
            </a:r>
            <a:r>
              <a:rPr lang="ko-KR" altLang="en-US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및 시나리오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75521" y="3250988"/>
            <a:ext cx="1090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775521" y="4187092"/>
            <a:ext cx="8496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70502" y="4351641"/>
            <a:ext cx="129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시연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75521" y="3963258"/>
            <a:ext cx="1090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775521" y="4899362"/>
            <a:ext cx="8496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70501" y="5091038"/>
            <a:ext cx="280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solidFill>
                  <a:prstClr val="white"/>
                </a:solidFill>
                <a:latin typeface="맑은 고딕" panose="020B0503020000020004" pitchFamily="50" charset="-127"/>
              </a:rPr>
              <a:t>향후 개선 사항 및 기대 효과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75521" y="4665910"/>
            <a:ext cx="1090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05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775521" y="5563514"/>
            <a:ext cx="8496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 smtClean="0">
                <a:solidFill>
                  <a:schemeClr val="bg1"/>
                </a:solidFill>
              </a:rPr>
              <a:pPr/>
              <a:t>2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31704" y="4650634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개발환경 및 </a:t>
            </a:r>
            <a:r>
              <a:rPr lang="en-US" altLang="ko-KR" sz="3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MSA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7885" y="3719610"/>
            <a:ext cx="23417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559496" y="5589240"/>
            <a:ext cx="8496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20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5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862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215680" y="950736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2.1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개발환경 및 사용 프로그램</a:t>
            </a:r>
          </a:p>
        </p:txBody>
      </p:sp>
      <p:sp>
        <p:nvSpPr>
          <p:cNvPr id="6" name="AutoShape 2" descr="thymeleaf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21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242221" y="1689779"/>
            <a:ext cx="4294858" cy="2437947"/>
            <a:chOff x="3248697" y="1651953"/>
            <a:chExt cx="5846224" cy="1177073"/>
          </a:xfrm>
        </p:grpSpPr>
        <p:sp>
          <p:nvSpPr>
            <p:cNvPr id="11" name="모서리가 둥근 직사각형"/>
            <p:cNvSpPr/>
            <p:nvPr/>
          </p:nvSpPr>
          <p:spPr>
            <a:xfrm>
              <a:off x="3248697" y="1852899"/>
              <a:ext cx="5846224" cy="976127"/>
            </a:xfrm>
            <a:prstGeom prst="roundRect">
              <a:avLst>
                <a:gd name="adj" fmla="val 1970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32" name="Front-End"/>
            <p:cNvSpPr txBox="1"/>
            <p:nvPr/>
          </p:nvSpPr>
          <p:spPr>
            <a:xfrm>
              <a:off x="3339761" y="1651953"/>
              <a:ext cx="998285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700"/>
              </a:lvl1pPr>
            </a:lstStyle>
            <a:p>
              <a:r>
                <a:rPr sz="1800" b="1" spc="-150" dirty="0">
                  <a:solidFill>
                    <a:srgbClr val="1F497D">
                      <a:lumMod val="75000"/>
                    </a:srgbClr>
                  </a:solidFill>
                  <a:ea typeface="HY헤드라인M" pitchFamily="18" charset="-127"/>
                </a:rPr>
                <a:t>Front-End</a:t>
              </a:r>
            </a:p>
          </p:txBody>
        </p:sp>
      </p:grpSp>
      <p:sp>
        <p:nvSpPr>
          <p:cNvPr id="49" name="모서리가 둥근 직사각형"/>
          <p:cNvSpPr/>
          <p:nvPr/>
        </p:nvSpPr>
        <p:spPr>
          <a:xfrm>
            <a:off x="1528381" y="2343089"/>
            <a:ext cx="3798591" cy="627861"/>
          </a:xfrm>
          <a:prstGeom prst="roundRect">
            <a:avLst>
              <a:gd name="adj" fmla="val 19709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1653441" y="2231137"/>
            <a:ext cx="610514" cy="28664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100" spc="-150" dirty="0">
                <a:solidFill>
                  <a:schemeClr val="bg1"/>
                </a:solidFill>
                <a:latin typeface="Gadugi" panose="020B0502040204020203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언어</a:t>
            </a:r>
          </a:p>
        </p:txBody>
      </p:sp>
      <p:pic>
        <p:nvPicPr>
          <p:cNvPr id="46" name="1200px-AJAX_logo_by_gengns.svg.png" descr="1200px-AJAX_logo_by_gengn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08" y="2449708"/>
            <a:ext cx="779235" cy="3740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" name="그룹 33"/>
          <p:cNvGrpSpPr/>
          <p:nvPr/>
        </p:nvGrpSpPr>
        <p:grpSpPr>
          <a:xfrm>
            <a:off x="2358936" y="2405913"/>
            <a:ext cx="1143503" cy="510119"/>
            <a:chOff x="1450743" y="2325346"/>
            <a:chExt cx="1043638" cy="465569"/>
          </a:xfrm>
        </p:grpSpPr>
        <p:pic>
          <p:nvPicPr>
            <p:cNvPr id="47" name="html5.png" descr="html5.png"/>
            <p:cNvPicPr>
              <a:picLocks noChangeAspect="1"/>
            </p:cNvPicPr>
            <p:nvPr/>
          </p:nvPicPr>
          <p:blipFill rotWithShape="1">
            <a:blip r:embed="rId4"/>
            <a:srcRect l="26258" t="-5535" r="26478" b="5535"/>
            <a:stretch/>
          </p:blipFill>
          <p:spPr>
            <a:xfrm>
              <a:off x="1450743" y="2325346"/>
              <a:ext cx="415894" cy="43996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6184" y="2365698"/>
              <a:ext cx="668197" cy="425217"/>
            </a:xfrm>
            <a:prstGeom prst="rect">
              <a:avLst/>
            </a:prstGeom>
          </p:spPr>
        </p:pic>
      </p:grpSp>
      <p:pic>
        <p:nvPicPr>
          <p:cNvPr id="31" name="jquery-logo.png" descr="jquery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325" y="2449855"/>
            <a:ext cx="815921" cy="4450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그룹 23"/>
          <p:cNvGrpSpPr/>
          <p:nvPr/>
        </p:nvGrpSpPr>
        <p:grpSpPr>
          <a:xfrm>
            <a:off x="1528381" y="3086160"/>
            <a:ext cx="1192036" cy="810113"/>
            <a:chOff x="6901619" y="3625740"/>
            <a:chExt cx="1087933" cy="739364"/>
          </a:xfrm>
        </p:grpSpPr>
        <p:grpSp>
          <p:nvGrpSpPr>
            <p:cNvPr id="19" name="그룹 18"/>
            <p:cNvGrpSpPr/>
            <p:nvPr/>
          </p:nvGrpSpPr>
          <p:grpSpPr>
            <a:xfrm>
              <a:off x="6901619" y="3670285"/>
              <a:ext cx="1087933" cy="694819"/>
              <a:chOff x="6901619" y="3670285"/>
              <a:chExt cx="1087933" cy="694819"/>
            </a:xfrm>
          </p:grpSpPr>
          <p:sp>
            <p:nvSpPr>
              <p:cNvPr id="51" name="모서리가 둥근 직사각형"/>
              <p:cNvSpPr/>
              <p:nvPr/>
            </p:nvSpPr>
            <p:spPr>
              <a:xfrm>
                <a:off x="6901619" y="3670285"/>
                <a:ext cx="1087933" cy="694819"/>
              </a:xfrm>
              <a:prstGeom prst="roundRect">
                <a:avLst>
                  <a:gd name="adj" fmla="val 19709"/>
                </a:avLst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pic>
            <p:nvPicPr>
              <p:cNvPr id="48" name="Picture 6" descr="Thymeleaf 태그 레퍼런스 (2.1.4 버전 기준) | DEVPOOL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41" r="-630" b="34396"/>
              <a:stretch/>
            </p:blipFill>
            <p:spPr bwMode="auto">
              <a:xfrm>
                <a:off x="6998683" y="3992717"/>
                <a:ext cx="883566" cy="17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7041245" y="3625740"/>
              <a:ext cx="803462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1100" spc="-150" dirty="0">
                  <a:solidFill>
                    <a:schemeClr val="bg1"/>
                  </a:solidFill>
                  <a:latin typeface="Gadugi" panose="020B0502040204020203" pitchFamily="34" charset="0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템플릿엔진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2803142" y="3082902"/>
            <a:ext cx="1307348" cy="810528"/>
            <a:chOff x="3778681" y="2859775"/>
            <a:chExt cx="1193174" cy="739743"/>
          </a:xfrm>
        </p:grpSpPr>
        <p:sp>
          <p:nvSpPr>
            <p:cNvPr id="69" name="모서리가 둥근 직사각형"/>
            <p:cNvSpPr/>
            <p:nvPr/>
          </p:nvSpPr>
          <p:spPr>
            <a:xfrm>
              <a:off x="3778681" y="2904699"/>
              <a:ext cx="1193174" cy="694819"/>
            </a:xfrm>
            <a:prstGeom prst="roundRect">
              <a:avLst>
                <a:gd name="adj" fmla="val 19709"/>
              </a:avLst>
            </a:prstGeom>
            <a:solidFill>
              <a:srgbClr val="FFFFFF"/>
            </a:solidFill>
            <a:ln w="3175">
              <a:solidFill>
                <a:srgbClr val="000000"/>
              </a:solidFill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3999025" y="2859775"/>
              <a:ext cx="728823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1100" spc="-150" dirty="0">
                  <a:solidFill>
                    <a:schemeClr val="bg1"/>
                  </a:solidFill>
                  <a:latin typeface="Gadugi" panose="020B0502040204020203" pitchFamily="34" charset="0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오픈소스</a:t>
              </a:r>
            </a:p>
          </p:txBody>
        </p:sp>
        <p:pic>
          <p:nvPicPr>
            <p:cNvPr id="1026" name="Picture 2" descr="bootstrap-logo - AppLabx | International Web, Mobile and Creative ...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1784" y="3173823"/>
              <a:ext cx="410233" cy="34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그룹 75"/>
          <p:cNvGrpSpPr/>
          <p:nvPr/>
        </p:nvGrpSpPr>
        <p:grpSpPr>
          <a:xfrm>
            <a:off x="5631096" y="1681878"/>
            <a:ext cx="5505464" cy="2445847"/>
            <a:chOff x="3248697" y="1651953"/>
            <a:chExt cx="7494119" cy="1180887"/>
          </a:xfrm>
        </p:grpSpPr>
        <p:sp>
          <p:nvSpPr>
            <p:cNvPr id="77" name="모서리가 둥근 직사각형"/>
            <p:cNvSpPr/>
            <p:nvPr/>
          </p:nvSpPr>
          <p:spPr>
            <a:xfrm>
              <a:off x="3248697" y="1852899"/>
              <a:ext cx="7494119" cy="979941"/>
            </a:xfrm>
            <a:prstGeom prst="roundRect">
              <a:avLst>
                <a:gd name="adj" fmla="val 1970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78" name="Front-End"/>
            <p:cNvSpPr txBox="1"/>
            <p:nvPr/>
          </p:nvSpPr>
          <p:spPr>
            <a:xfrm>
              <a:off x="3339761" y="1651953"/>
              <a:ext cx="1407621" cy="1953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700"/>
              </a:lvl1pPr>
            </a:lstStyle>
            <a:p>
              <a:r>
                <a:rPr lang="en-US" sz="1800" b="1" spc="-150" dirty="0">
                  <a:solidFill>
                    <a:srgbClr val="1F497D">
                      <a:lumMod val="75000"/>
                    </a:srgbClr>
                  </a:solidFill>
                  <a:ea typeface="HY헤드라인M" pitchFamily="18" charset="-127"/>
                </a:rPr>
                <a:t>Back</a:t>
              </a:r>
              <a:r>
                <a:rPr sz="1800" b="1" spc="-150" dirty="0">
                  <a:solidFill>
                    <a:srgbClr val="1F497D">
                      <a:lumMod val="75000"/>
                    </a:srgbClr>
                  </a:solidFill>
                  <a:ea typeface="HY헤드라인M" pitchFamily="18" charset="-127"/>
                </a:rPr>
                <a:t>-End</a:t>
              </a:r>
            </a:p>
          </p:txBody>
        </p:sp>
      </p:grpSp>
      <p:sp>
        <p:nvSpPr>
          <p:cNvPr id="79" name="모서리가 둥근 직사각형"/>
          <p:cNvSpPr/>
          <p:nvPr/>
        </p:nvSpPr>
        <p:spPr>
          <a:xfrm>
            <a:off x="5917258" y="2335187"/>
            <a:ext cx="1815877" cy="627861"/>
          </a:xfrm>
          <a:prstGeom prst="roundRect">
            <a:avLst>
              <a:gd name="adj" fmla="val 19709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6042317" y="2223235"/>
            <a:ext cx="610514" cy="28664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100" spc="-150" dirty="0">
                <a:solidFill>
                  <a:schemeClr val="bg1"/>
                </a:solidFill>
                <a:latin typeface="Gadugi" panose="020B0502040204020203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언어</a:t>
            </a:r>
          </a:p>
        </p:txBody>
      </p:sp>
      <p:pic>
        <p:nvPicPr>
          <p:cNvPr id="1030" name="Picture 6" descr="Custom Web Application Development Company Singapore, Web App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14" y="2314094"/>
            <a:ext cx="659149" cy="6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2" descr="Python | Beginners Guide - Hang Ten S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67" y="2332653"/>
            <a:ext cx="659232" cy="65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그룹 100"/>
          <p:cNvGrpSpPr/>
          <p:nvPr/>
        </p:nvGrpSpPr>
        <p:grpSpPr>
          <a:xfrm>
            <a:off x="7832088" y="2239354"/>
            <a:ext cx="1901724" cy="739813"/>
            <a:chOff x="7304306" y="2120263"/>
            <a:chExt cx="1735642" cy="675203"/>
          </a:xfrm>
        </p:grpSpPr>
        <p:sp>
          <p:nvSpPr>
            <p:cNvPr id="109" name="모서리가 둥근 직사각형"/>
            <p:cNvSpPr/>
            <p:nvPr/>
          </p:nvSpPr>
          <p:spPr>
            <a:xfrm>
              <a:off x="7304306" y="2222438"/>
              <a:ext cx="1735642" cy="573028"/>
            </a:xfrm>
            <a:prstGeom prst="roundRect">
              <a:avLst>
                <a:gd name="adj" fmla="val 19709"/>
              </a:avLst>
            </a:prstGeom>
            <a:solidFill>
              <a:srgbClr val="FFFFFF"/>
            </a:solidFill>
            <a:ln w="3175">
              <a:solidFill>
                <a:srgbClr val="000000"/>
              </a:solidFill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7418443" y="2120263"/>
              <a:ext cx="557196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spc="-150" dirty="0">
                  <a:solidFill>
                    <a:schemeClr val="bg1"/>
                  </a:solidFill>
                  <a:latin typeface="Gadugi" panose="020B0502040204020203" pitchFamily="34" charset="0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 B</a:t>
              </a:r>
              <a:endParaRPr lang="ko-KR" altLang="en-US" sz="1100" spc="-150" dirty="0">
                <a:solidFill>
                  <a:schemeClr val="bg1"/>
                </a:solidFill>
                <a:latin typeface="Gadugi" panose="020B0502040204020203" pitchFamily="34" charset="0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pic>
          <p:nvPicPr>
            <p:cNvPr id="105" name="1280px-MySQL.svg.png" descr="1280px-MySQL.svg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83286" y="2404136"/>
              <a:ext cx="573984" cy="29685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6" name="9923593359840EC50A.png" descr="9923593359840EC50A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34437" y="2270156"/>
              <a:ext cx="437244" cy="51241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5" name="모서리가 둥근 직사각형"/>
          <p:cNvSpPr/>
          <p:nvPr/>
        </p:nvSpPr>
        <p:spPr>
          <a:xfrm>
            <a:off x="4193214" y="3129727"/>
            <a:ext cx="2936951" cy="761306"/>
          </a:xfrm>
          <a:prstGeom prst="roundRect">
            <a:avLst>
              <a:gd name="adj" fmla="val 19709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  <a:effectLst>
            <a:outerShdw blurRad="50800" dist="50800" dir="5400000" algn="ctr" rotWithShape="0">
              <a:schemeClr val="accent1"/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67" name="img1.daumcdn.png" descr="img1.daumcd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5326" y="3308827"/>
            <a:ext cx="986316" cy="517313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4434644" y="3070068"/>
            <a:ext cx="892603" cy="28664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100" spc="-150" dirty="0">
                <a:solidFill>
                  <a:schemeClr val="bg1"/>
                </a:solidFill>
                <a:latin typeface="Gadugi" panose="020B0502040204020203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프레임워크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1272602" y="4171273"/>
            <a:ext cx="7664077" cy="1850015"/>
            <a:chOff x="3248696" y="1651953"/>
            <a:chExt cx="10432455" cy="893212"/>
          </a:xfrm>
        </p:grpSpPr>
        <p:sp>
          <p:nvSpPr>
            <p:cNvPr id="115" name="모서리가 둥근 직사각형"/>
            <p:cNvSpPr/>
            <p:nvPr/>
          </p:nvSpPr>
          <p:spPr>
            <a:xfrm>
              <a:off x="3248696" y="1852899"/>
              <a:ext cx="10432455" cy="692266"/>
            </a:xfrm>
            <a:prstGeom prst="roundRect">
              <a:avLst>
                <a:gd name="adj" fmla="val 1970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16" name="Front-End"/>
            <p:cNvSpPr txBox="1"/>
            <p:nvPr/>
          </p:nvSpPr>
          <p:spPr>
            <a:xfrm>
              <a:off x="3339761" y="1651953"/>
              <a:ext cx="764106" cy="1953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700"/>
              </a:lvl1pPr>
            </a:lstStyle>
            <a:p>
              <a:r>
                <a:rPr lang="en-US" sz="1800" b="1" spc="-150" dirty="0">
                  <a:solidFill>
                    <a:srgbClr val="1F497D">
                      <a:lumMod val="75000"/>
                    </a:srgbClr>
                  </a:solidFill>
                  <a:ea typeface="HY헤드라인M" pitchFamily="18" charset="-127"/>
                </a:rPr>
                <a:t>Infra</a:t>
              </a:r>
              <a:endParaRPr sz="18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205742" y="4797152"/>
            <a:ext cx="1307348" cy="899365"/>
            <a:chOff x="6703937" y="4922960"/>
            <a:chExt cx="1193174" cy="820821"/>
          </a:xfrm>
        </p:grpSpPr>
        <p:grpSp>
          <p:nvGrpSpPr>
            <p:cNvPr id="122" name="그룹 121"/>
            <p:cNvGrpSpPr/>
            <p:nvPr/>
          </p:nvGrpSpPr>
          <p:grpSpPr>
            <a:xfrm>
              <a:off x="6703937" y="4922960"/>
              <a:ext cx="1193174" cy="820821"/>
              <a:chOff x="3778681" y="2817894"/>
              <a:chExt cx="1193174" cy="820821"/>
            </a:xfrm>
          </p:grpSpPr>
          <p:sp>
            <p:nvSpPr>
              <p:cNvPr id="123" name="모서리가 둥근 직사각형"/>
              <p:cNvSpPr/>
              <p:nvPr/>
            </p:nvSpPr>
            <p:spPr>
              <a:xfrm>
                <a:off x="3778681" y="2862817"/>
                <a:ext cx="1193174" cy="775898"/>
              </a:xfrm>
              <a:prstGeom prst="roundRect">
                <a:avLst>
                  <a:gd name="adj" fmla="val 19709"/>
                </a:avLst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400000"/>
              </a:ln>
              <a:effectLst>
                <a:outerShdw blurRad="50800" dist="50800" dir="5400000" algn="ctr" rotWithShape="0">
                  <a:schemeClr val="accent1"/>
                </a:outerShdw>
              </a:effectLst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EB112E4-95E5-4445-829C-F94CDB25E7C4}"/>
                  </a:ext>
                </a:extLst>
              </p:cNvPr>
              <p:cNvSpPr txBox="1"/>
              <p:nvPr/>
            </p:nvSpPr>
            <p:spPr>
              <a:xfrm>
                <a:off x="3999025" y="2817894"/>
                <a:ext cx="728823" cy="26161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100" spc="-150" dirty="0">
                    <a:solidFill>
                      <a:schemeClr val="bg1"/>
                    </a:solidFill>
                    <a:latin typeface="Gadugi" panose="020B0502040204020203" pitchFamily="34" charset="0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C D</a:t>
                </a:r>
                <a:endParaRPr lang="ko-KR" altLang="en-US" sz="1100" spc="-150" dirty="0">
                  <a:solidFill>
                    <a:schemeClr val="bg1"/>
                  </a:solidFill>
                  <a:latin typeface="Gadugi" panose="020B0502040204020203" pitchFamily="34" charset="0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pic>
          <p:nvPicPr>
            <p:cNvPr id="117" name="unnamed.png" descr="unnam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44381" y="5152582"/>
              <a:ext cx="535210" cy="53521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99" name="그룹 98"/>
          <p:cNvGrpSpPr/>
          <p:nvPr/>
        </p:nvGrpSpPr>
        <p:grpSpPr>
          <a:xfrm>
            <a:off x="5591284" y="4797152"/>
            <a:ext cx="1307348" cy="900575"/>
            <a:chOff x="5449039" y="4901603"/>
            <a:chExt cx="1193174" cy="821926"/>
          </a:xfrm>
        </p:grpSpPr>
        <p:grpSp>
          <p:nvGrpSpPr>
            <p:cNvPr id="118" name="그룹 117"/>
            <p:cNvGrpSpPr/>
            <p:nvPr/>
          </p:nvGrpSpPr>
          <p:grpSpPr>
            <a:xfrm>
              <a:off x="5449039" y="4901603"/>
              <a:ext cx="1193174" cy="821926"/>
              <a:chOff x="3778681" y="2818998"/>
              <a:chExt cx="1193174" cy="821926"/>
            </a:xfrm>
          </p:grpSpPr>
          <p:sp>
            <p:nvSpPr>
              <p:cNvPr id="119" name="모서리가 둥근 직사각형"/>
              <p:cNvSpPr/>
              <p:nvPr/>
            </p:nvSpPr>
            <p:spPr>
              <a:xfrm>
                <a:off x="3778681" y="2863922"/>
                <a:ext cx="1193174" cy="777002"/>
              </a:xfrm>
              <a:prstGeom prst="roundRect">
                <a:avLst>
                  <a:gd name="adj" fmla="val 19709"/>
                </a:avLst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EB112E4-95E5-4445-829C-F94CDB25E7C4}"/>
                  </a:ext>
                </a:extLst>
              </p:cNvPr>
              <p:cNvSpPr txBox="1"/>
              <p:nvPr/>
            </p:nvSpPr>
            <p:spPr>
              <a:xfrm>
                <a:off x="3999025" y="2818998"/>
                <a:ext cx="728823" cy="238763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100" spc="-150" dirty="0">
                    <a:solidFill>
                      <a:schemeClr val="bg1"/>
                    </a:solidFill>
                    <a:latin typeface="Gadugi" panose="020B0502040204020203" pitchFamily="34" charset="0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C  I</a:t>
                </a:r>
                <a:endParaRPr lang="ko-KR" altLang="en-US" sz="1100" spc="-150" dirty="0">
                  <a:solidFill>
                    <a:schemeClr val="bg1"/>
                  </a:solidFill>
                  <a:latin typeface="Gadugi" panose="020B0502040204020203" pitchFamily="34" charset="0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pic>
          <p:nvPicPr>
            <p:cNvPr id="126" name="asasf.png" descr="asasf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33207" y="5178884"/>
              <a:ext cx="832359" cy="41617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02" name="그룹 101"/>
          <p:cNvGrpSpPr/>
          <p:nvPr/>
        </p:nvGrpSpPr>
        <p:grpSpPr>
          <a:xfrm>
            <a:off x="9167149" y="4206242"/>
            <a:ext cx="1969411" cy="1802942"/>
            <a:chOff x="9429068" y="3943754"/>
            <a:chExt cx="1797418" cy="1645487"/>
          </a:xfrm>
        </p:grpSpPr>
        <p:grpSp>
          <p:nvGrpSpPr>
            <p:cNvPr id="136" name="그룹 135"/>
            <p:cNvGrpSpPr/>
            <p:nvPr/>
          </p:nvGrpSpPr>
          <p:grpSpPr>
            <a:xfrm>
              <a:off x="9429068" y="3943754"/>
              <a:ext cx="1797418" cy="1645487"/>
              <a:chOff x="3213654" y="2930527"/>
              <a:chExt cx="2680791" cy="870484"/>
            </a:xfrm>
          </p:grpSpPr>
          <p:sp>
            <p:nvSpPr>
              <p:cNvPr id="137" name="모서리가 둥근 직사각형"/>
              <p:cNvSpPr/>
              <p:nvPr/>
            </p:nvSpPr>
            <p:spPr>
              <a:xfrm>
                <a:off x="3248696" y="3122655"/>
                <a:ext cx="2645749" cy="678356"/>
              </a:xfrm>
              <a:prstGeom prst="roundRect">
                <a:avLst>
                  <a:gd name="adj" fmla="val 19709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noFill/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38" name="Front-End"/>
              <p:cNvSpPr txBox="1"/>
              <p:nvPr/>
            </p:nvSpPr>
            <p:spPr>
              <a:xfrm>
                <a:off x="3213654" y="2930527"/>
                <a:ext cx="1851933" cy="17909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 sz="4700"/>
                </a:lvl1pPr>
              </a:lstStyle>
              <a:p>
                <a:r>
                  <a:rPr lang="ko-KR" altLang="en-US" sz="1600" b="1" spc="-150" dirty="0">
                    <a:solidFill>
                      <a:srgbClr val="1F497D">
                        <a:lumMod val="75000"/>
                      </a:srgbClr>
                    </a:solidFill>
                    <a:ea typeface="HY헤드라인M" pitchFamily="18" charset="-127"/>
                  </a:rPr>
                  <a:t>프로젝트 관리</a:t>
                </a:r>
                <a:endParaRPr sz="1600" b="1" spc="-150" dirty="0">
                  <a:solidFill>
                    <a:srgbClr val="1F497D">
                      <a:lumMod val="75000"/>
                    </a:srgbClr>
                  </a:solidFill>
                  <a:ea typeface="HY헤드라인M" pitchFamily="18" charset="-127"/>
                </a:endParaRPr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9646623" y="4520169"/>
              <a:ext cx="1385802" cy="826554"/>
              <a:chOff x="3560454" y="4806492"/>
              <a:chExt cx="1385802" cy="826554"/>
            </a:xfrm>
          </p:grpSpPr>
          <p:grpSp>
            <p:nvGrpSpPr>
              <p:cNvPr id="130" name="그룹 129"/>
              <p:cNvGrpSpPr/>
              <p:nvPr/>
            </p:nvGrpSpPr>
            <p:grpSpPr>
              <a:xfrm>
                <a:off x="3647728" y="4806492"/>
                <a:ext cx="1193174" cy="826554"/>
                <a:chOff x="3778681" y="2822233"/>
                <a:chExt cx="1193174" cy="826554"/>
              </a:xfrm>
            </p:grpSpPr>
            <p:sp>
              <p:nvSpPr>
                <p:cNvPr id="132" name="모서리가 둥근 직사각형"/>
                <p:cNvSpPr/>
                <p:nvPr/>
              </p:nvSpPr>
              <p:spPr>
                <a:xfrm>
                  <a:off x="3778681" y="2867157"/>
                  <a:ext cx="1193174" cy="781630"/>
                </a:xfrm>
                <a:prstGeom prst="roundRect">
                  <a:avLst>
                    <a:gd name="adj" fmla="val 19709"/>
                  </a:avLst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400000"/>
                </a:ln>
                <a:effectLst>
                  <a:outerShdw blurRad="50800" dist="50800" dir="5400000" algn="ctr" rotWithShape="0">
                    <a:schemeClr val="accent1"/>
                  </a:outerShdw>
                </a:effectLst>
              </p:spPr>
              <p:txBody>
                <a:bodyPr lIns="45719" rIns="45719" anchor="ctr"/>
                <a:lstStyle/>
                <a:p>
                  <a:endParaRPr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AEB112E4-95E5-4445-829C-F94CDB25E7C4}"/>
                    </a:ext>
                  </a:extLst>
                </p:cNvPr>
                <p:cNvSpPr txBox="1"/>
                <p:nvPr/>
              </p:nvSpPr>
              <p:spPr>
                <a:xfrm>
                  <a:off x="3999025" y="2822233"/>
                  <a:ext cx="728823" cy="261610"/>
                </a:xfrm>
                <a:prstGeom prst="rect">
                  <a:avLst/>
                </a:prstGeom>
                <a:solidFill>
                  <a:schemeClr val="tx2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100" spc="-150" dirty="0">
                      <a:solidFill>
                        <a:schemeClr val="bg1"/>
                      </a:solidFill>
                      <a:latin typeface="Gadugi" panose="020B0502040204020203" pitchFamily="34" charset="0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일정 관리</a:t>
                  </a:r>
                </a:p>
              </p:txBody>
            </p:sp>
          </p:grpSp>
          <p:pic>
            <p:nvPicPr>
              <p:cNvPr id="1038" name="Picture 14" descr="File:Freedcamp Logo.png - Wikimedia Commons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0454" y="5045559"/>
                <a:ext cx="1385802" cy="479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9" name="그룹 138"/>
          <p:cNvGrpSpPr/>
          <p:nvPr/>
        </p:nvGrpSpPr>
        <p:grpSpPr>
          <a:xfrm>
            <a:off x="1597265" y="4809778"/>
            <a:ext cx="2075813" cy="933633"/>
            <a:chOff x="3778680" y="2859775"/>
            <a:chExt cx="1644722" cy="739743"/>
          </a:xfrm>
        </p:grpSpPr>
        <p:sp>
          <p:nvSpPr>
            <p:cNvPr id="140" name="모서리가 둥근 직사각형"/>
            <p:cNvSpPr/>
            <p:nvPr/>
          </p:nvSpPr>
          <p:spPr>
            <a:xfrm>
              <a:off x="3778680" y="2904699"/>
              <a:ext cx="1644722" cy="694819"/>
            </a:xfrm>
            <a:prstGeom prst="roundRect">
              <a:avLst>
                <a:gd name="adj" fmla="val 19709"/>
              </a:avLst>
            </a:prstGeom>
            <a:solidFill>
              <a:srgbClr val="FFFFFF"/>
            </a:solidFill>
            <a:ln w="3175">
              <a:solidFill>
                <a:srgbClr val="000000"/>
              </a:solidFill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3999025" y="2859775"/>
              <a:ext cx="847346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1100" spc="-150" dirty="0">
                  <a:solidFill>
                    <a:schemeClr val="bg1"/>
                  </a:solidFill>
                  <a:latin typeface="Gadugi" panose="020B0502040204020203" pitchFamily="34" charset="0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컨테이너</a:t>
              </a:r>
            </a:p>
          </p:txBody>
        </p:sp>
      </p:grpSp>
      <p:pic>
        <p:nvPicPr>
          <p:cNvPr id="142" name="docker-logo.png" descr="docker-logo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65070" y="4969209"/>
            <a:ext cx="908006" cy="810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g1.daumcdn.png" descr="img1.daumcdn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89307" y="5187188"/>
            <a:ext cx="902236" cy="4511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그룹 94"/>
          <p:cNvGrpSpPr/>
          <p:nvPr/>
        </p:nvGrpSpPr>
        <p:grpSpPr>
          <a:xfrm>
            <a:off x="7287962" y="3075000"/>
            <a:ext cx="3671223" cy="810528"/>
            <a:chOff x="3778680" y="2859775"/>
            <a:chExt cx="3242302" cy="739743"/>
          </a:xfrm>
        </p:grpSpPr>
        <p:sp>
          <p:nvSpPr>
            <p:cNvPr id="96" name="모서리가 둥근 직사각형"/>
            <p:cNvSpPr/>
            <p:nvPr/>
          </p:nvSpPr>
          <p:spPr>
            <a:xfrm>
              <a:off x="3778680" y="2904699"/>
              <a:ext cx="3242302" cy="694819"/>
            </a:xfrm>
            <a:prstGeom prst="roundRect">
              <a:avLst>
                <a:gd name="adj" fmla="val 19709"/>
              </a:avLst>
            </a:prstGeom>
            <a:solidFill>
              <a:srgbClr val="FFFFFF"/>
            </a:solidFill>
            <a:ln w="3175">
              <a:solidFill>
                <a:srgbClr val="000000"/>
              </a:solidFill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3999025" y="2859775"/>
              <a:ext cx="847346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1100" spc="-150" dirty="0">
                  <a:solidFill>
                    <a:schemeClr val="bg1"/>
                  </a:solidFill>
                  <a:latin typeface="Gadugi" panose="020B0502040204020203" pitchFamily="34" charset="0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라이브러리</a:t>
              </a:r>
            </a:p>
          </p:txBody>
        </p:sp>
      </p:grpSp>
      <p:pic>
        <p:nvPicPr>
          <p:cNvPr id="112" name="Picture 10" descr="CriteriaQuery 사용하기 : origoni's Blo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046" y="3418039"/>
            <a:ext cx="698217" cy="30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Mybatis&gt; #과 $의 차이를 알아보자!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030" y="3080469"/>
            <a:ext cx="926202" cy="89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Pandas | Python Pandas Tutorial - javatpoint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255" y="3176933"/>
            <a:ext cx="1062240" cy="659166"/>
          </a:xfrm>
          <a:prstGeom prst="rect">
            <a:avLst/>
          </a:prstGeom>
          <a:noFill/>
          <a:effectLst>
            <a:glow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978506" y="4792847"/>
            <a:ext cx="1307348" cy="910200"/>
            <a:chOff x="3978506" y="4792847"/>
            <a:chExt cx="1307348" cy="910200"/>
          </a:xfrm>
        </p:grpSpPr>
        <p:sp>
          <p:nvSpPr>
            <p:cNvPr id="161" name="모서리가 둥근 직사각형"/>
            <p:cNvSpPr/>
            <p:nvPr/>
          </p:nvSpPr>
          <p:spPr>
            <a:xfrm>
              <a:off x="3978506" y="4851695"/>
              <a:ext cx="1307348" cy="851352"/>
            </a:xfrm>
            <a:prstGeom prst="roundRect">
              <a:avLst>
                <a:gd name="adj" fmla="val 19709"/>
              </a:avLst>
            </a:prstGeom>
            <a:solidFill>
              <a:srgbClr val="FFFFFF"/>
            </a:solidFill>
            <a:ln w="3175">
              <a:solidFill>
                <a:srgbClr val="000000"/>
              </a:solidFill>
              <a:miter lim="400000"/>
            </a:ln>
            <a:effectLst>
              <a:glow rad="127000">
                <a:schemeClr val="accent1"/>
              </a:glow>
            </a:effectLst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4143570" y="4792847"/>
              <a:ext cx="997076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spc="-150" dirty="0">
                  <a:solidFill>
                    <a:schemeClr val="bg1"/>
                  </a:solidFill>
                  <a:latin typeface="Gadugi" panose="020B0502040204020203" pitchFamily="34" charset="0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Message Queue</a:t>
              </a:r>
              <a:endParaRPr lang="ko-KR" altLang="en-US" sz="1100" spc="-150" dirty="0">
                <a:solidFill>
                  <a:schemeClr val="bg1"/>
                </a:solidFill>
                <a:latin typeface="Gadugi" panose="020B0502040204020203" pitchFamily="34" charset="0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pic>
          <p:nvPicPr>
            <p:cNvPr id="1046" name="Picture 22" descr="kafka-logo-600x390 - airisData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5" t="25931" r="14956" b="21731"/>
            <a:stretch/>
          </p:blipFill>
          <p:spPr bwMode="auto">
            <a:xfrm>
              <a:off x="4147670" y="5134367"/>
              <a:ext cx="950811" cy="45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7" name="TextBox 86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2" name="Picture 4" descr="Django Icon of Flat style - Available in SVG, PNG, EPS, AI &amp; Icon ...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9" b="24634"/>
          <a:stretch/>
        </p:blipFill>
        <p:spPr bwMode="auto">
          <a:xfrm>
            <a:off x="6013280" y="3284984"/>
            <a:ext cx="951097" cy="5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5965242" y="3271767"/>
            <a:ext cx="1037987" cy="5411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9668267" y="3181091"/>
            <a:ext cx="1255663" cy="6484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"/>
          <p:cNvSpPr/>
          <p:nvPr/>
        </p:nvSpPr>
        <p:spPr>
          <a:xfrm>
            <a:off x="9859341" y="2321822"/>
            <a:ext cx="1053093" cy="659582"/>
          </a:xfrm>
          <a:prstGeom prst="roundRect">
            <a:avLst>
              <a:gd name="adj" fmla="val 19709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9993657" y="2221093"/>
            <a:ext cx="798563" cy="28664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100" spc="-150" dirty="0">
                <a:solidFill>
                  <a:schemeClr val="bg1"/>
                </a:solidFill>
                <a:latin typeface="Gadugi" panose="020B0502040204020203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오픈소스</a:t>
            </a:r>
          </a:p>
        </p:txBody>
      </p:sp>
      <p:pic>
        <p:nvPicPr>
          <p:cNvPr id="1044" name="Picture 20" descr="arx-deidentifier (ARX) · GitHub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975" y="2535522"/>
            <a:ext cx="413612" cy="41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모서리가 둥근 직사각형 120"/>
          <p:cNvSpPr/>
          <p:nvPr/>
        </p:nvSpPr>
        <p:spPr>
          <a:xfrm>
            <a:off x="10034624" y="2502421"/>
            <a:ext cx="722846" cy="453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4062452" y="5085184"/>
            <a:ext cx="1140877" cy="5704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5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  <a:solidFill>
            <a:schemeClr val="bg1"/>
          </a:solidFill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19936" y="22253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19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2962099" y="1088739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0734329" y="3976113"/>
            <a:ext cx="793961" cy="1426147"/>
          </a:xfrm>
          <a:prstGeom prst="rect">
            <a:avLst/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100" b="1" dirty="0">
                <a:solidFill>
                  <a:schemeClr val="tx1"/>
                </a:solidFill>
              </a:rPr>
              <a:t>B</a:t>
            </a:r>
            <a:r>
              <a:rPr lang="ko-KR" altLang="en-US" sz="2100" b="1" dirty="0">
                <a:solidFill>
                  <a:schemeClr val="tx1"/>
                </a:solidFill>
              </a:rPr>
              <a:t>반 </a:t>
            </a:r>
            <a:endParaRPr lang="en-US" altLang="ko-KR" sz="21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100" b="1" dirty="0">
                <a:solidFill>
                  <a:schemeClr val="tx1"/>
                </a:solidFill>
              </a:rPr>
              <a:t>A’s</a:t>
            </a:r>
            <a:r>
              <a:rPr lang="ko-KR" altLang="en-US" sz="2100" b="1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1515154" y="1088740"/>
            <a:ext cx="9031498" cy="5112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L 도형 93"/>
          <p:cNvSpPr/>
          <p:nvPr/>
        </p:nvSpPr>
        <p:spPr>
          <a:xfrm flipV="1">
            <a:off x="3156916" y="1184855"/>
            <a:ext cx="4975204" cy="2376791"/>
          </a:xfrm>
          <a:prstGeom prst="corner">
            <a:avLst>
              <a:gd name="adj1" fmla="val 37419"/>
              <a:gd name="adj2" fmla="val 41443"/>
            </a:avLst>
          </a:prstGeom>
          <a:solidFill>
            <a:srgbClr val="C9E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754582" y="1195522"/>
            <a:ext cx="1152128" cy="2796651"/>
          </a:xfrm>
          <a:prstGeom prst="rect">
            <a:avLst/>
          </a:prstGeom>
          <a:solidFill>
            <a:srgbClr val="FFF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8474817" y="1192841"/>
            <a:ext cx="1972004" cy="39428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7" name="L 도형 96"/>
          <p:cNvSpPr/>
          <p:nvPr/>
        </p:nvSpPr>
        <p:spPr>
          <a:xfrm rot="16200000">
            <a:off x="4161114" y="1164659"/>
            <a:ext cx="2966808" cy="4975203"/>
          </a:xfrm>
          <a:prstGeom prst="corner">
            <a:avLst>
              <a:gd name="adj1" fmla="val 131051"/>
              <a:gd name="adj2" fmla="val 491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00" name="직선 화살표 연결선 99"/>
          <p:cNvCxnSpPr>
            <a:stCxn id="1030" idx="3"/>
            <a:endCxn id="89" idx="1"/>
          </p:cNvCxnSpPr>
          <p:nvPr/>
        </p:nvCxnSpPr>
        <p:spPr>
          <a:xfrm flipV="1">
            <a:off x="9624895" y="4689187"/>
            <a:ext cx="1109434" cy="1509"/>
          </a:xfrm>
          <a:prstGeom prst="straightConnector1">
            <a:avLst/>
          </a:prstGeom>
          <a:ln w="25400" cmpd="sng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/>
          <p:cNvGrpSpPr/>
          <p:nvPr/>
        </p:nvGrpSpPr>
        <p:grpSpPr>
          <a:xfrm>
            <a:off x="797817" y="5371360"/>
            <a:ext cx="568476" cy="691165"/>
            <a:chOff x="113372" y="5868736"/>
            <a:chExt cx="568476" cy="691165"/>
          </a:xfrm>
        </p:grpSpPr>
        <p:pic>
          <p:nvPicPr>
            <p:cNvPr id="105" name="Picture 14" descr="관리자, 비즈니스 남자, 인 무료 아이콘 의 Responsive And Mobi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31" y="5868736"/>
              <a:ext cx="444929" cy="44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/>
            <p:cNvSpPr txBox="1"/>
            <p:nvPr/>
          </p:nvSpPr>
          <p:spPr>
            <a:xfrm>
              <a:off x="113372" y="6313680"/>
              <a:ext cx="5684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관리자</a:t>
              </a:r>
            </a:p>
          </p:txBody>
        </p:sp>
      </p:grpSp>
      <p:cxnSp>
        <p:nvCxnSpPr>
          <p:cNvPr id="107" name="직선 화살표 연결선 106"/>
          <p:cNvCxnSpPr/>
          <p:nvPr/>
        </p:nvCxnSpPr>
        <p:spPr>
          <a:xfrm>
            <a:off x="1392255" y="5611353"/>
            <a:ext cx="17646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/>
          <p:cNvGrpSpPr/>
          <p:nvPr/>
        </p:nvGrpSpPr>
        <p:grpSpPr>
          <a:xfrm>
            <a:off x="3156915" y="5243452"/>
            <a:ext cx="2458693" cy="735803"/>
            <a:chOff x="2107179" y="5718227"/>
            <a:chExt cx="2029393" cy="735803"/>
          </a:xfrm>
          <a:solidFill>
            <a:schemeClr val="bg1"/>
          </a:solidFill>
        </p:grpSpPr>
        <p:sp>
          <p:nvSpPr>
            <p:cNvPr id="111" name="직사각형 110"/>
            <p:cNvSpPr/>
            <p:nvPr/>
          </p:nvSpPr>
          <p:spPr>
            <a:xfrm>
              <a:off x="2107179" y="5718227"/>
              <a:ext cx="2029393" cy="7358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86940" y="5756105"/>
              <a:ext cx="725303" cy="323165"/>
            </a:xfrm>
            <a:prstGeom prst="rect">
              <a:avLst/>
            </a:prstGeom>
            <a:solidFill>
              <a:srgbClr val="D8929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/>
                <a:t>CI / CD</a:t>
              </a:r>
              <a:endParaRPr lang="ko-KR" altLang="en-US" sz="1500" b="1" dirty="0"/>
            </a:p>
          </p:txBody>
        </p:sp>
      </p:grpSp>
      <p:cxnSp>
        <p:nvCxnSpPr>
          <p:cNvPr id="123" name="꺾인 연결선 122"/>
          <p:cNvCxnSpPr>
            <a:stCxn id="95" idx="2"/>
            <a:endCxn id="119" idx="2"/>
          </p:cNvCxnSpPr>
          <p:nvPr/>
        </p:nvCxnSpPr>
        <p:spPr>
          <a:xfrm rot="16200000" flipH="1">
            <a:off x="4526392" y="1796427"/>
            <a:ext cx="1940522" cy="6332014"/>
          </a:xfrm>
          <a:prstGeom prst="bentConnector3">
            <a:avLst>
              <a:gd name="adj1" fmla="val 1081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869995" y="1330903"/>
            <a:ext cx="925495" cy="523220"/>
          </a:xfrm>
          <a:prstGeom prst="rect">
            <a:avLst/>
          </a:prstGeom>
          <a:solidFill>
            <a:srgbClr val="FFFF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External Gateway</a:t>
            </a:r>
            <a:endParaRPr lang="ko-KR" altLang="en-US" sz="140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3313379" y="2783052"/>
            <a:ext cx="81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Ingress</a:t>
            </a:r>
            <a:endParaRPr lang="ko-KR" altLang="en-US" sz="1200" b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1862992" y="3050740"/>
            <a:ext cx="93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Ingress</a:t>
            </a:r>
          </a:p>
          <a:p>
            <a:pPr algn="ctr"/>
            <a:r>
              <a:rPr lang="en-US" altLang="ko-KR" sz="1200" b="1" dirty="0"/>
              <a:t>Controller</a:t>
            </a:r>
            <a:endParaRPr lang="ko-KR" altLang="en-US" sz="1200" b="1" dirty="0"/>
          </a:p>
        </p:txBody>
      </p:sp>
      <p:pic>
        <p:nvPicPr>
          <p:cNvPr id="187" name="그림 151" descr="그림 1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831" y="3730781"/>
            <a:ext cx="757265" cy="7726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9" name="그룹 188"/>
          <p:cNvGrpSpPr/>
          <p:nvPr/>
        </p:nvGrpSpPr>
        <p:grpSpPr>
          <a:xfrm>
            <a:off x="797817" y="2316610"/>
            <a:ext cx="568476" cy="797480"/>
            <a:chOff x="452910" y="3160396"/>
            <a:chExt cx="568476" cy="797480"/>
          </a:xfrm>
        </p:grpSpPr>
        <p:pic>
          <p:nvPicPr>
            <p:cNvPr id="190" name="Picture 6" descr="벡터 브라우저 아이콘, 브라우저, 브라우저 아이콘, 디자인 PNG 및 ...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0" y="3160396"/>
              <a:ext cx="539825" cy="53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" name="TextBox 190"/>
            <p:cNvSpPr txBox="1"/>
            <p:nvPr/>
          </p:nvSpPr>
          <p:spPr>
            <a:xfrm>
              <a:off x="452910" y="3711655"/>
              <a:ext cx="5684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WEB</a:t>
              </a:r>
              <a:endParaRPr lang="ko-KR" altLang="en-US" sz="1000" b="1" dirty="0"/>
            </a:p>
          </p:txBody>
        </p:sp>
      </p:grpSp>
      <p:sp>
        <p:nvSpPr>
          <p:cNvPr id="194" name="직사각형 193"/>
          <p:cNvSpPr/>
          <p:nvPr/>
        </p:nvSpPr>
        <p:spPr>
          <a:xfrm>
            <a:off x="6094529" y="2198547"/>
            <a:ext cx="1634982" cy="66101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842307" y="1374141"/>
            <a:ext cx="11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Service Discovery</a:t>
            </a:r>
            <a:endParaRPr lang="ko-KR" altLang="en-US" sz="1400" b="1" dirty="0"/>
          </a:p>
        </p:txBody>
      </p:sp>
      <p:sp>
        <p:nvSpPr>
          <p:cNvPr id="199" name="직사각형 198"/>
          <p:cNvSpPr/>
          <p:nvPr/>
        </p:nvSpPr>
        <p:spPr>
          <a:xfrm>
            <a:off x="6095617" y="2918822"/>
            <a:ext cx="1634982" cy="66101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6092033" y="3638958"/>
            <a:ext cx="1634982" cy="66101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6095770" y="4365104"/>
            <a:ext cx="1634982" cy="66101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02" name="그림 149" descr="그림 1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354" y="3087951"/>
            <a:ext cx="419662" cy="347513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203" name="그림 149" descr="그림 1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149" y="4563833"/>
            <a:ext cx="416072" cy="344540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205" name="그림 149" descr="그림 1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149" y="3807800"/>
            <a:ext cx="416072" cy="344540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206" name="그림 205" descr="그림 1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142" y="2291255"/>
            <a:ext cx="416072" cy="34454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</p:pic>
      <p:cxnSp>
        <p:nvCxnSpPr>
          <p:cNvPr id="208" name="직선 화살표 연결선 207"/>
          <p:cNvCxnSpPr/>
          <p:nvPr/>
        </p:nvCxnSpPr>
        <p:spPr>
          <a:xfrm>
            <a:off x="4167459" y="2446288"/>
            <a:ext cx="16438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>
            <a:stCxn id="201" idx="3"/>
            <a:endCxn id="1030" idx="1"/>
          </p:cNvCxnSpPr>
          <p:nvPr/>
        </p:nvCxnSpPr>
        <p:spPr>
          <a:xfrm flipV="1">
            <a:off x="7730752" y="4690696"/>
            <a:ext cx="880113" cy="491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6027543" y="1374141"/>
            <a:ext cx="825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Service Router</a:t>
            </a:r>
            <a:endParaRPr lang="ko-KR" altLang="en-US" sz="1400" b="1" dirty="0"/>
          </a:p>
        </p:txBody>
      </p:sp>
      <p:sp>
        <p:nvSpPr>
          <p:cNvPr id="219" name="TextBox 218"/>
          <p:cNvSpPr txBox="1"/>
          <p:nvPr/>
        </p:nvSpPr>
        <p:spPr>
          <a:xfrm>
            <a:off x="6888088" y="1374141"/>
            <a:ext cx="1077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Load Balancing</a:t>
            </a:r>
            <a:endParaRPr lang="ko-KR" altLang="en-US" sz="14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8590099" y="1287780"/>
            <a:ext cx="1769051" cy="338554"/>
          </a:xfrm>
          <a:prstGeom prst="rect">
            <a:avLst/>
          </a:prstGeom>
          <a:solidFill>
            <a:srgbClr val="F690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Backing Service</a:t>
            </a:r>
            <a:endParaRPr lang="ko-KR" altLang="en-US" sz="1600" b="1" dirty="0"/>
          </a:p>
        </p:txBody>
      </p:sp>
      <p:cxnSp>
        <p:nvCxnSpPr>
          <p:cNvPr id="34" name="꺾인 연결선 33"/>
          <p:cNvCxnSpPr>
            <a:stCxn id="172" idx="3"/>
            <a:endCxn id="205" idx="1"/>
          </p:cNvCxnSpPr>
          <p:nvPr/>
        </p:nvCxnSpPr>
        <p:spPr>
          <a:xfrm>
            <a:off x="4079776" y="2450671"/>
            <a:ext cx="1742373" cy="1529399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72" idx="3"/>
            <a:endCxn id="202" idx="1"/>
          </p:cNvCxnSpPr>
          <p:nvPr/>
        </p:nvCxnSpPr>
        <p:spPr>
          <a:xfrm>
            <a:off x="4079776" y="2450671"/>
            <a:ext cx="1740578" cy="811037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5967937" y="2653108"/>
            <a:ext cx="993" cy="43310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꺾인 연결선 7172"/>
          <p:cNvCxnSpPr/>
          <p:nvPr/>
        </p:nvCxnSpPr>
        <p:spPr>
          <a:xfrm>
            <a:off x="4079776" y="2445908"/>
            <a:ext cx="1742373" cy="228543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112" descr="그림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2680" y="2035081"/>
            <a:ext cx="1767656" cy="996194"/>
          </a:xfrm>
          <a:prstGeom prst="rect">
            <a:avLst/>
          </a:prstGeom>
          <a:ln>
            <a:solidFill>
              <a:srgbClr val="32538F"/>
            </a:solidFill>
          </a:ln>
        </p:spPr>
      </p:pic>
      <p:sp>
        <p:nvSpPr>
          <p:cNvPr id="192" name="TextBox 191"/>
          <p:cNvSpPr txBox="1"/>
          <p:nvPr/>
        </p:nvSpPr>
        <p:spPr>
          <a:xfrm>
            <a:off x="8639137" y="2152148"/>
            <a:ext cx="84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회원 정보</a:t>
            </a:r>
            <a:r>
              <a:rPr lang="en-US" altLang="ko-KR" sz="1000" b="1" dirty="0"/>
              <a:t>/</a:t>
            </a:r>
          </a:p>
          <a:p>
            <a:pPr algn="ctr"/>
            <a:r>
              <a:rPr lang="ko-KR" altLang="en-US" sz="1000" b="1" dirty="0"/>
              <a:t>처리 이력</a:t>
            </a:r>
          </a:p>
        </p:txBody>
      </p:sp>
      <p:pic>
        <p:nvPicPr>
          <p:cNvPr id="93" name="그림 2" descr="그림 2"/>
          <p:cNvPicPr>
            <a:picLocks noChangeAspect="1"/>
          </p:cNvPicPr>
          <p:nvPr/>
        </p:nvPicPr>
        <p:blipFill>
          <a:blip r:embed="rId8"/>
          <a:srcRect l="20006" t="18066" r="21880" b="17590"/>
          <a:stretch>
            <a:fillRect/>
          </a:stretch>
        </p:blipFill>
        <p:spPr>
          <a:xfrm>
            <a:off x="8619396" y="3199905"/>
            <a:ext cx="933897" cy="10692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93" name="TextBox 192"/>
          <p:cNvSpPr txBox="1"/>
          <p:nvPr/>
        </p:nvSpPr>
        <p:spPr>
          <a:xfrm>
            <a:off x="9625236" y="3599742"/>
            <a:ext cx="76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파일 및 </a:t>
            </a:r>
            <a:r>
              <a:rPr lang="en-US" altLang="ko-KR" sz="1000" b="1" dirty="0"/>
              <a:t>Summary</a:t>
            </a:r>
            <a:endParaRPr lang="ko-KR" altLang="en-US" sz="1000" b="1" dirty="0"/>
          </a:p>
        </p:txBody>
      </p:sp>
      <p:cxnSp>
        <p:nvCxnSpPr>
          <p:cNvPr id="7185" name="직선 화살표 연결선 7184"/>
          <p:cNvCxnSpPr/>
          <p:nvPr/>
        </p:nvCxnSpPr>
        <p:spPr>
          <a:xfrm>
            <a:off x="2916649" y="2580144"/>
            <a:ext cx="2502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>
            <a:off x="1392255" y="2586522"/>
            <a:ext cx="362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Django Icon of Flat style - Available in SVG, PNG, EPS, AI &amp; Icon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9" b="24634"/>
          <a:stretch/>
        </p:blipFill>
        <p:spPr bwMode="auto">
          <a:xfrm>
            <a:off x="6580306" y="2918821"/>
            <a:ext cx="713661" cy="37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TextBox 197"/>
          <p:cNvSpPr txBox="1"/>
          <p:nvPr/>
        </p:nvSpPr>
        <p:spPr>
          <a:xfrm>
            <a:off x="6239831" y="3302889"/>
            <a:ext cx="1421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업로드 처리</a:t>
            </a:r>
          </a:p>
        </p:txBody>
      </p:sp>
      <p:pic>
        <p:nvPicPr>
          <p:cNvPr id="102" name="img1.daumcdn.png" descr="img1.daumcd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7927" y="3687524"/>
            <a:ext cx="584610" cy="306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img1.daumcdn.png" descr="img1.daumcd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7927" y="4428792"/>
            <a:ext cx="584610" cy="306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g1.daumcdn.png" descr="img1.daumcd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5974" y="2290728"/>
            <a:ext cx="584610" cy="30662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Box 196"/>
          <p:cNvSpPr txBox="1"/>
          <p:nvPr/>
        </p:nvSpPr>
        <p:spPr>
          <a:xfrm>
            <a:off x="6030485" y="2606517"/>
            <a:ext cx="1763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로그인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회원가입 및 </a:t>
            </a:r>
            <a:r>
              <a:rPr lang="ko-KR" altLang="en-US" sz="1000" b="1" dirty="0" err="1"/>
              <a:t>프론트</a:t>
            </a:r>
            <a:endParaRPr lang="ko-KR" altLang="en-US" sz="1000" b="1" dirty="0"/>
          </a:p>
        </p:txBody>
      </p:sp>
      <p:sp>
        <p:nvSpPr>
          <p:cNvPr id="204" name="TextBox 203"/>
          <p:cNvSpPr txBox="1"/>
          <p:nvPr/>
        </p:nvSpPr>
        <p:spPr>
          <a:xfrm>
            <a:off x="6247531" y="4032132"/>
            <a:ext cx="1393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비식별</a:t>
            </a:r>
            <a:r>
              <a:rPr lang="ko-KR" altLang="en-US" sz="1000" b="1" dirty="0"/>
              <a:t> 처리 및 검증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6247531" y="4731918"/>
            <a:ext cx="1393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통신 </a:t>
            </a:r>
            <a:r>
              <a:rPr lang="en-US" altLang="ko-KR" sz="1000" b="1" dirty="0"/>
              <a:t>API</a:t>
            </a:r>
            <a:endParaRPr lang="ko-KR" altLang="en-US" sz="1000" b="1" dirty="0"/>
          </a:p>
        </p:txBody>
      </p:sp>
      <p:grpSp>
        <p:nvGrpSpPr>
          <p:cNvPr id="113" name="그룹 112"/>
          <p:cNvGrpSpPr/>
          <p:nvPr/>
        </p:nvGrpSpPr>
        <p:grpSpPr>
          <a:xfrm>
            <a:off x="6878499" y="5225293"/>
            <a:ext cx="3568322" cy="707402"/>
            <a:chOff x="9707678" y="5445910"/>
            <a:chExt cx="1070816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9" name="직사각형 118"/>
            <p:cNvSpPr/>
            <p:nvPr/>
          </p:nvSpPr>
          <p:spPr>
            <a:xfrm>
              <a:off x="9707678" y="5445910"/>
              <a:ext cx="1070816" cy="1080120"/>
            </a:xfrm>
            <a:prstGeom prst="rect">
              <a:avLst/>
            </a:prstGeom>
            <a:solidFill>
              <a:srgbClr val="A1A3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0089100" y="5517967"/>
              <a:ext cx="307971" cy="422945"/>
            </a:xfrm>
            <a:prstGeom prst="rect">
              <a:avLst/>
            </a:prstGeom>
            <a:solidFill>
              <a:srgbClr val="7C7FB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Monitoring</a:t>
              </a:r>
              <a:endParaRPr lang="ko-KR" altLang="en-US" sz="1200" b="1" dirty="0"/>
            </a:p>
          </p:txBody>
        </p:sp>
      </p:grpSp>
      <p:pic>
        <p:nvPicPr>
          <p:cNvPr id="1026" name="Picture 2" descr="Ossian Story :: [ELK Stack] Elastic(ELK) Stack 구축하기(Beat ..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05"/>
          <a:stretch/>
        </p:blipFill>
        <p:spPr bwMode="auto">
          <a:xfrm>
            <a:off x="9317601" y="5447628"/>
            <a:ext cx="938560" cy="35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nginx에서 virtual host 사용하기 :: 진짜 개발자가 되자.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41" y="2048603"/>
            <a:ext cx="804135" cy="80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afka Archives -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865" y="4424188"/>
            <a:ext cx="1014030" cy="533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32" name="Picture 8" descr="파일:Jenkins logo with title.svg - 위키백과, 우리 모두의 백과사전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504" y="5633094"/>
            <a:ext cx="951446" cy="30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Workshop – INFORMS at the University of Illinois at Urbana ...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780" y="5543721"/>
            <a:ext cx="1288400" cy="47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4" descr="nginx에서 virtual host 사용하기 :: 진짜 개발자가 되자.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298" y="2248409"/>
            <a:ext cx="804135" cy="80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3" name="직선 화살표 연결선 222"/>
          <p:cNvCxnSpPr/>
          <p:nvPr/>
        </p:nvCxnSpPr>
        <p:spPr>
          <a:xfrm>
            <a:off x="7721172" y="4107795"/>
            <a:ext cx="880113" cy="150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/>
          <p:cNvCxnSpPr/>
          <p:nvPr/>
        </p:nvCxnSpPr>
        <p:spPr>
          <a:xfrm>
            <a:off x="7730752" y="2544343"/>
            <a:ext cx="880113" cy="150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199" idx="3"/>
          </p:cNvCxnSpPr>
          <p:nvPr/>
        </p:nvCxnSpPr>
        <p:spPr>
          <a:xfrm>
            <a:off x="7730599" y="3249330"/>
            <a:ext cx="880266" cy="857321"/>
          </a:xfrm>
          <a:prstGeom prst="bentConnector3">
            <a:avLst>
              <a:gd name="adj1" fmla="val 72723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7721172" y="3779893"/>
            <a:ext cx="36553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 flipV="1">
            <a:off x="8074788" y="2535385"/>
            <a:ext cx="0" cy="124151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kafka-logo - Portworx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8" t="24421" r="30132" b="43685"/>
          <a:stretch/>
        </p:blipFill>
        <p:spPr bwMode="auto">
          <a:xfrm>
            <a:off x="7214670" y="5329307"/>
            <a:ext cx="631796" cy="49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" name="TextBox 244"/>
          <p:cNvSpPr txBox="1"/>
          <p:nvPr/>
        </p:nvSpPr>
        <p:spPr>
          <a:xfrm>
            <a:off x="7632557" y="5571781"/>
            <a:ext cx="136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Kafka Manager</a:t>
            </a:r>
            <a:endParaRPr lang="ko-KR" altLang="en-US" sz="1200" b="1" dirty="0">
              <a:latin typeface="Segoe UI Black" panose="020B0A02040204020203" pitchFamily="34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3238046" y="1264981"/>
            <a:ext cx="1571038" cy="338554"/>
          </a:xfrm>
          <a:prstGeom prst="rect">
            <a:avLst/>
          </a:prstGeom>
          <a:solidFill>
            <a:srgbClr val="83C9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Service Mesh</a:t>
            </a:r>
            <a:endParaRPr lang="ko-KR" altLang="en-US" sz="1600" b="1" dirty="0"/>
          </a:p>
        </p:txBody>
      </p:sp>
      <p:sp>
        <p:nvSpPr>
          <p:cNvPr id="248" name="TextBox 247"/>
          <p:cNvSpPr txBox="1"/>
          <p:nvPr/>
        </p:nvSpPr>
        <p:spPr>
          <a:xfrm>
            <a:off x="3265739" y="4458284"/>
            <a:ext cx="1571038" cy="584775"/>
          </a:xfrm>
          <a:prstGeom prst="rect">
            <a:avLst/>
          </a:prstGeom>
          <a:solidFill>
            <a:srgbClr val="D09E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Container </a:t>
            </a:r>
          </a:p>
          <a:p>
            <a:pPr algn="ctr"/>
            <a:r>
              <a:rPr lang="en-US" altLang="ko-KR" sz="1600" b="1" dirty="0"/>
              <a:t>Management</a:t>
            </a:r>
            <a:endParaRPr lang="ko-KR" altLang="en-US" sz="1600" b="1" dirty="0"/>
          </a:p>
        </p:txBody>
      </p:sp>
      <p:cxnSp>
        <p:nvCxnSpPr>
          <p:cNvPr id="6" name="꺾인 연결선 5"/>
          <p:cNvCxnSpPr/>
          <p:nvPr/>
        </p:nvCxnSpPr>
        <p:spPr>
          <a:xfrm flipV="1">
            <a:off x="7731113" y="4103511"/>
            <a:ext cx="870172" cy="406389"/>
          </a:xfrm>
          <a:prstGeom prst="bentConnector3">
            <a:avLst>
              <a:gd name="adj1" fmla="val 73986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-569731" y="505032"/>
            <a:ext cx="56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0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2.2 </a:t>
            </a:r>
            <a:r>
              <a:rPr lang="ko-KR" altLang="en-US" sz="20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마이크로 서비스 아키텍처</a:t>
            </a:r>
          </a:p>
        </p:txBody>
      </p:sp>
    </p:spTree>
    <p:extLst>
      <p:ext uri="{BB962C8B-B14F-4D97-AF65-F5344CB8AC3E}">
        <p14:creationId xmlns:p14="http://schemas.microsoft.com/office/powerpoint/2010/main" val="1083850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31704" y="4650634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3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및 시나리오 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57885" y="3719610"/>
            <a:ext cx="23417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559496" y="5589240"/>
            <a:ext cx="8496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23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7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61762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47728" y="95073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3.1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서비스 시나리오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24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2418769" y="1908871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파일업로드</a:t>
            </a:r>
          </a:p>
        </p:txBody>
      </p:sp>
      <p:pic>
        <p:nvPicPr>
          <p:cNvPr id="24" name="Picture 2" descr="사용자 사람 일반 - Pixabay의 무료 벡터 그래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94" y="2420888"/>
            <a:ext cx="405349" cy="62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오른쪽 화살표 24"/>
          <p:cNvSpPr/>
          <p:nvPr/>
        </p:nvSpPr>
        <p:spPr>
          <a:xfrm>
            <a:off x="2852753" y="2759854"/>
            <a:ext cx="432048" cy="175158"/>
          </a:xfrm>
          <a:prstGeom prst="rightArrow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8" descr="홈페이지 - 무료 컴퓨터개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678" y="2543346"/>
            <a:ext cx="565445" cy="5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오른쪽 화살표 27"/>
          <p:cNvSpPr/>
          <p:nvPr/>
        </p:nvSpPr>
        <p:spPr>
          <a:xfrm>
            <a:off x="4575045" y="2759854"/>
            <a:ext cx="432048" cy="175158"/>
          </a:xfrm>
          <a:prstGeom prst="rightArrow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377" y="2528175"/>
            <a:ext cx="606960" cy="6069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4898476" y="204462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업로드 처리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6113742" y="2759854"/>
            <a:ext cx="432048" cy="175158"/>
          </a:xfrm>
          <a:prstGeom prst="rightArrow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1781102" y="318703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회원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404424" y="3209495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홈페이지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5029914" y="3209495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서버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6938126" y="3209495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홈페이지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8497783" y="2785023"/>
            <a:ext cx="432048" cy="175158"/>
          </a:xfrm>
          <a:prstGeom prst="rightArrow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8575002" y="1784569"/>
            <a:ext cx="2250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6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</a:t>
            </a:r>
            <a:r>
              <a:rPr lang="ko-KR" altLang="en-US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처리 </a:t>
            </a:r>
            <a:endParaRPr lang="en-US" altLang="ko-KR" sz="16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  <a:p>
            <a:pPr algn="ctr">
              <a:defRPr/>
            </a:pPr>
            <a:r>
              <a:rPr lang="ko-KR" altLang="en-US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방법 선택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139" y="2325744"/>
            <a:ext cx="885063" cy="88506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6835022" y="193831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파일리스트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8849575" y="4554893"/>
            <a:ext cx="1701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600" b="1" spc="-150" dirty="0" err="1">
                <a:solidFill>
                  <a:schemeClr val="accent2"/>
                </a:solidFill>
                <a:ea typeface="HY헤드라인M" pitchFamily="18" charset="-127"/>
              </a:rPr>
              <a:t>비식별</a:t>
            </a:r>
            <a:r>
              <a:rPr lang="en-US" altLang="ko-KR" sz="1600" b="1" spc="-150" dirty="0">
                <a:solidFill>
                  <a:schemeClr val="accent2"/>
                </a:solidFill>
                <a:ea typeface="HY헤드라인M" pitchFamily="18" charset="-127"/>
              </a:rPr>
              <a:t> </a:t>
            </a:r>
            <a:r>
              <a:rPr lang="ko-KR" altLang="en-US" sz="1600" b="1" spc="-150" dirty="0">
                <a:solidFill>
                  <a:schemeClr val="accent2"/>
                </a:solidFill>
                <a:ea typeface="HY헤드라인M" pitchFamily="18" charset="-127"/>
              </a:rPr>
              <a:t>처리</a:t>
            </a:r>
            <a:endParaRPr lang="en-US" altLang="ko-KR" sz="1600" b="1" spc="-150" dirty="0">
              <a:solidFill>
                <a:schemeClr val="accent2"/>
              </a:solidFill>
              <a:ea typeface="HY헤드라인M" pitchFamily="18" charset="-127"/>
            </a:endParaRPr>
          </a:p>
          <a:p>
            <a:pPr algn="ctr">
              <a:defRPr/>
            </a:pPr>
            <a:r>
              <a:rPr lang="ko-KR" altLang="en-US" sz="1600" b="1" spc="-150" dirty="0">
                <a:solidFill>
                  <a:schemeClr val="accent2"/>
                </a:solidFill>
                <a:ea typeface="HY헤드라인M" pitchFamily="18" charset="-127"/>
              </a:rPr>
              <a:t>및</a:t>
            </a:r>
            <a:r>
              <a:rPr lang="en-US" altLang="ko-KR" sz="1600" b="1" spc="-150" dirty="0">
                <a:solidFill>
                  <a:schemeClr val="accent2"/>
                </a:solidFill>
                <a:ea typeface="HY헤드라인M" pitchFamily="18" charset="-127"/>
              </a:rPr>
              <a:t> </a:t>
            </a:r>
            <a:r>
              <a:rPr lang="ko-KR" altLang="en-US" sz="1600" b="1" spc="-150" dirty="0">
                <a:solidFill>
                  <a:schemeClr val="accent2"/>
                </a:solidFill>
                <a:ea typeface="HY헤드라인M" pitchFamily="18" charset="-127"/>
              </a:rPr>
              <a:t>검증 </a:t>
            </a:r>
            <a:endParaRPr lang="en-US" altLang="ko-KR" sz="1600" b="1" spc="-150" dirty="0">
              <a:solidFill>
                <a:schemeClr val="accent2"/>
              </a:solidFill>
              <a:ea typeface="HY헤드라인M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6490533" y="3968865"/>
            <a:ext cx="2087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처리 내역 확인 가능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6952637" y="524293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홈페이지</a:t>
            </a:r>
          </a:p>
        </p:txBody>
      </p:sp>
      <p:sp>
        <p:nvSpPr>
          <p:cNvPr id="53" name="오른쪽 화살표 52"/>
          <p:cNvSpPr/>
          <p:nvPr/>
        </p:nvSpPr>
        <p:spPr>
          <a:xfrm rot="10800000">
            <a:off x="6105626" y="4672122"/>
            <a:ext cx="432048" cy="175158"/>
          </a:xfrm>
          <a:prstGeom prst="rightArrow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1009" y="4364935"/>
            <a:ext cx="667084" cy="56267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4813890" y="5122475"/>
            <a:ext cx="1381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다운로드 요청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927164" y="4293096"/>
            <a:ext cx="793172" cy="973265"/>
            <a:chOff x="4425118" y="4570167"/>
            <a:chExt cx="793172" cy="973265"/>
          </a:xfrm>
        </p:grpSpPr>
        <p:sp>
          <p:nvSpPr>
            <p:cNvPr id="56" name="굽은 화살표 55"/>
            <p:cNvSpPr/>
            <p:nvPr/>
          </p:nvSpPr>
          <p:spPr>
            <a:xfrm rot="10800000">
              <a:off x="4425525" y="5090799"/>
              <a:ext cx="482942" cy="452633"/>
            </a:xfrm>
            <a:prstGeom prst="bentArrow">
              <a:avLst/>
            </a:prstGeom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굽은 화살표 58"/>
            <p:cNvSpPr/>
            <p:nvPr/>
          </p:nvSpPr>
          <p:spPr>
            <a:xfrm rot="10800000" flipV="1">
              <a:off x="4425118" y="4570167"/>
              <a:ext cx="482942" cy="452633"/>
            </a:xfrm>
            <a:prstGeom prst="bentArrow">
              <a:avLst/>
            </a:prstGeom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4950369" y="4853465"/>
              <a:ext cx="115824" cy="420019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Rectangle 71"/>
          <p:cNvSpPr>
            <a:spLocks/>
          </p:cNvSpPr>
          <p:nvPr/>
        </p:nvSpPr>
        <p:spPr>
          <a:xfrm>
            <a:off x="2817951" y="4077072"/>
            <a:ext cx="765130" cy="654072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800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244" y="4961147"/>
            <a:ext cx="841454" cy="68562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1216774" y="4184850"/>
            <a:ext cx="1520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accent2"/>
                </a:solidFill>
                <a:ea typeface="HY헤드라인M" pitchFamily="18" charset="-127"/>
              </a:rPr>
              <a:t>A P I </a:t>
            </a:r>
            <a:r>
              <a:rPr lang="ko-KR" altLang="en-US" sz="1400" b="1" spc="-150" dirty="0">
                <a:solidFill>
                  <a:schemeClr val="accent2"/>
                </a:solidFill>
                <a:ea typeface="HY헤드라인M" pitchFamily="18" charset="-127"/>
              </a:rPr>
              <a:t>형식</a:t>
            </a:r>
            <a:r>
              <a:rPr lang="en-US" altLang="ko-KR" sz="1400" b="1" spc="-150" dirty="0">
                <a:solidFill>
                  <a:schemeClr val="accent2"/>
                </a:solidFill>
                <a:ea typeface="HY헤드라인M" pitchFamily="18" charset="-127"/>
              </a:rPr>
              <a:t> </a:t>
            </a:r>
            <a:r>
              <a:rPr lang="ko-KR" altLang="en-US" sz="1400" b="1" spc="-150" dirty="0">
                <a:solidFill>
                  <a:schemeClr val="accent2"/>
                </a:solidFill>
                <a:ea typeface="HY헤드라인M" pitchFamily="18" charset="-127"/>
              </a:rPr>
              <a:t>출력</a:t>
            </a:r>
            <a:endParaRPr lang="en-US" altLang="ko-KR" sz="1400" b="1" spc="-150" dirty="0">
              <a:solidFill>
                <a:schemeClr val="accent2"/>
              </a:solidFill>
              <a:ea typeface="HY헤드라인M" pitchFamily="18" charset="-127"/>
            </a:endParaRPr>
          </a:p>
          <a:p>
            <a:pPr algn="ctr">
              <a:defRPr/>
            </a:pPr>
            <a: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ea typeface="HY헤드라인M" pitchFamily="18" charset="-127"/>
              </a:rPr>
              <a:t>(</a:t>
            </a:r>
            <a:r>
              <a:rPr lang="en-US" altLang="ko-KR" sz="1400" b="1" spc="-150" dirty="0">
                <a:solidFill>
                  <a:srgbClr val="A568D2"/>
                </a:solidFill>
                <a:ea typeface="HY헤드라인M" pitchFamily="18" charset="-127"/>
              </a:rPr>
              <a:t>1</a:t>
            </a:r>
            <a:r>
              <a:rPr lang="ko-KR" altLang="en-US" sz="1400" b="1" spc="-150" dirty="0">
                <a:solidFill>
                  <a:srgbClr val="A568D2"/>
                </a:solidFill>
                <a:ea typeface="HY헤드라인M" pitchFamily="18" charset="-127"/>
              </a:rPr>
              <a:t>조와 서비스연동</a:t>
            </a:r>
            <a: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ea typeface="HY헤드라인M" pitchFamily="18" charset="-127"/>
              </a:rPr>
              <a:t>)</a:t>
            </a:r>
            <a:endParaRPr lang="ko-KR" altLang="en-US" sz="1400" b="1" spc="-150" dirty="0">
              <a:solidFill>
                <a:schemeClr val="tx1">
                  <a:lumMod val="65000"/>
                  <a:lumOff val="35000"/>
                </a:schemeClr>
              </a:solidFill>
              <a:ea typeface="HY헤드라인M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1343472" y="5202233"/>
            <a:ext cx="131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파일 형식 출력</a:t>
            </a:r>
          </a:p>
        </p:txBody>
      </p:sp>
      <p:sp>
        <p:nvSpPr>
          <p:cNvPr id="64" name="오른쪽 화살표 63"/>
          <p:cNvSpPr/>
          <p:nvPr/>
        </p:nvSpPr>
        <p:spPr>
          <a:xfrm rot="5400000">
            <a:off x="9516646" y="3773469"/>
            <a:ext cx="432048" cy="175158"/>
          </a:xfrm>
          <a:prstGeom prst="rightArrow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화살표 64"/>
          <p:cNvSpPr/>
          <p:nvPr/>
        </p:nvSpPr>
        <p:spPr>
          <a:xfrm rot="10800000">
            <a:off x="8472264" y="4722797"/>
            <a:ext cx="432048" cy="175158"/>
          </a:xfrm>
          <a:prstGeom prst="rightArrow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801" y="2298491"/>
            <a:ext cx="885063" cy="885063"/>
          </a:xfrm>
          <a:prstGeom prst="rect">
            <a:avLst/>
          </a:prstGeom>
        </p:spPr>
      </p:pic>
      <p:pic>
        <p:nvPicPr>
          <p:cNvPr id="41" name="Picture 8" descr="홈페이지 - 무료 컴퓨터개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941" y="2502301"/>
            <a:ext cx="565445" cy="5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모서리가 둥근 직사각형"/>
          <p:cNvSpPr/>
          <p:nvPr/>
        </p:nvSpPr>
        <p:spPr>
          <a:xfrm>
            <a:off x="6791194" y="2335282"/>
            <a:ext cx="1536203" cy="858024"/>
          </a:xfrm>
          <a:prstGeom prst="roundRect">
            <a:avLst>
              <a:gd name="adj" fmla="val 19709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679" y="4334385"/>
            <a:ext cx="885063" cy="885063"/>
          </a:xfrm>
          <a:prstGeom prst="rect">
            <a:avLst/>
          </a:prstGeom>
        </p:spPr>
      </p:pic>
      <p:pic>
        <p:nvPicPr>
          <p:cNvPr id="69" name="Picture 8" descr="홈페이지 - 무료 컴퓨터개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19" y="4538195"/>
            <a:ext cx="565445" cy="5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모서리가 둥근 직사각형"/>
          <p:cNvSpPr/>
          <p:nvPr/>
        </p:nvSpPr>
        <p:spPr>
          <a:xfrm>
            <a:off x="6744072" y="4371176"/>
            <a:ext cx="1536203" cy="858024"/>
          </a:xfrm>
          <a:prstGeom prst="roundRect">
            <a:avLst>
              <a:gd name="adj" fmla="val 19709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" name="TextBox 70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6" name="Picture 6" descr="CSV 파일 아이콘. 쉼표로 구분 된 값의 문서 유형입니다. 평면 디자인 ...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86" y="2298734"/>
            <a:ext cx="356710" cy="35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32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8" grpId="0" animBg="1"/>
      <p:bldP spid="32" grpId="0"/>
      <p:bldP spid="33" grpId="0" animBg="1"/>
      <p:bldP spid="34" grpId="0"/>
      <p:bldP spid="35" grpId="0"/>
      <p:bldP spid="36" grpId="0"/>
      <p:bldP spid="37" grpId="0"/>
      <p:bldP spid="42" grpId="0" animBg="1"/>
      <p:bldP spid="43" grpId="0"/>
      <p:bldP spid="29" grpId="0"/>
      <p:bldP spid="47" grpId="0"/>
      <p:bldP spid="49" grpId="0"/>
      <p:bldP spid="52" grpId="0"/>
      <p:bldP spid="53" grpId="0" animBg="1"/>
      <p:bldP spid="54" grpId="0"/>
      <p:bldP spid="60" grpId="0" animBg="1"/>
      <p:bldP spid="62" grpId="0"/>
      <p:bldP spid="63" grpId="0"/>
      <p:bldP spid="64" grpId="0" animBg="1"/>
      <p:bldP spid="65" grpId="0" animBg="1"/>
      <p:bldP spid="67" grpId="0" animBg="1"/>
      <p:bldP spid="7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61762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071664" y="958570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3.2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다른 팀과의 연계 서비스 설명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25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BFA707-1E78-4545-B9BE-00FD800F38A4}"/>
              </a:ext>
            </a:extLst>
          </p:cNvPr>
          <p:cNvSpPr txBox="1"/>
          <p:nvPr/>
        </p:nvSpPr>
        <p:spPr>
          <a:xfrm>
            <a:off x="4016769" y="2577925"/>
            <a:ext cx="4158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FILE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b="1" dirty="0">
                <a:solidFill>
                  <a:srgbClr val="A568D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5400" dirty="0">
              <a:solidFill>
                <a:srgbClr val="A568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60A790-A635-470F-B64B-24DB12C35C59}"/>
              </a:ext>
            </a:extLst>
          </p:cNvPr>
          <p:cNvSpPr/>
          <p:nvPr/>
        </p:nvSpPr>
        <p:spPr>
          <a:xfrm>
            <a:off x="2703753" y="3799527"/>
            <a:ext cx="7216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</a:t>
            </a:r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Server</a:t>
            </a:r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활용할 수 있는 </a:t>
            </a:r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PaaS</a:t>
            </a:r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 플랫폼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en-US" altLang="ko-KR" sz="2800" b="1" dirty="0">
              <a:solidFill>
                <a:srgbClr val="2F559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791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4583832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031465" y="950915"/>
            <a:ext cx="6057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 lang="ko-KR" sz="1800"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3.3 </a:t>
            </a:r>
            <a:r>
              <a:rPr lang="ko-KR" altLang="en-US" sz="3200" b="1" spc="-120" dirty="0" err="1">
                <a:solidFill>
                  <a:srgbClr val="1F497D">
                    <a:lumMod val="75000"/>
                  </a:srgbClr>
                </a:solidFill>
                <a:latin typeface="맑은 고딕" charset="0"/>
                <a:ea typeface="HY헤드라인M" charset="0"/>
              </a:rPr>
              <a:t>비식별</a:t>
            </a:r>
            <a:r>
              <a:rPr lang="ko-KR" altLang="en-US" sz="3200" b="1" spc="-120" dirty="0">
                <a:solidFill>
                  <a:srgbClr val="1F497D">
                    <a:lumMod val="75000"/>
                  </a:srgbClr>
                </a:solidFill>
                <a:latin typeface="맑은 고딕" charset="0"/>
                <a:ea typeface="HY헤드라인M" charset="0"/>
              </a:rPr>
              <a:t> 처리 및 검증 시나리오</a:t>
            </a:r>
            <a:endParaRPr lang="ko-KR" altLang="en-US" sz="3200" b="1" dirty="0">
              <a:solidFill>
                <a:srgbClr val="1F497D">
                  <a:lumMod val="75000"/>
                </a:srgbClr>
              </a:solidFill>
              <a:latin typeface="맑은 고딕" charset="0"/>
              <a:ea typeface="HY헤드라인M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26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4583832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6" name="오른쪽 화살표 45"/>
          <p:cNvSpPr>
            <a:spLocks/>
          </p:cNvSpPr>
          <p:nvPr/>
        </p:nvSpPr>
        <p:spPr>
          <a:xfrm>
            <a:off x="4021153" y="3005968"/>
            <a:ext cx="488341" cy="324127"/>
          </a:xfrm>
          <a:prstGeom prst="rightArrow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>
            <a:off x="2351584" y="4254996"/>
            <a:ext cx="1285341" cy="4166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800" b="1" i="0" strike="noStrike" cap="none" spc="-130" dirty="0">
                <a:ln w="9525" cap="flat" cmpd="sng">
                  <a:noFill/>
                  <a:prstDash/>
                </a:ln>
                <a:solidFill>
                  <a:srgbClr val="1F497D">
                    <a:lumMod val="75000"/>
                  </a:srgbClr>
                </a:solidFill>
                <a:latin typeface="맑은 고딕" charset="0"/>
                <a:ea typeface="HY헤드라인M" charset="0"/>
                <a:cs typeface="+mn-cs"/>
              </a:rPr>
              <a:t>CSV </a:t>
            </a:r>
            <a:r>
              <a:rPr lang="en-US" altLang="ko-KR" sz="1800" b="1" i="0" strike="noStrike" cap="none" spc="-130" dirty="0" err="1">
                <a:ln w="9525" cap="flat" cmpd="sng">
                  <a:noFill/>
                  <a:prstDash/>
                </a:ln>
                <a:solidFill>
                  <a:srgbClr val="1F497D">
                    <a:lumMod val="75000"/>
                  </a:srgbClr>
                </a:solidFill>
                <a:latin typeface="맑은 고딕" charset="0"/>
                <a:ea typeface="HY헤드라인M" charset="0"/>
                <a:cs typeface="+mn-cs"/>
              </a:rPr>
              <a:t>파일</a:t>
            </a:r>
            <a:endParaRPr lang="ko-KR" altLang="en-US" sz="1800" b="1" i="0" strike="noStrike" cap="none" dirty="0">
              <a:ln w="9525" cap="flat" cmpd="sng">
                <a:noFill/>
                <a:prstDash/>
              </a:ln>
              <a:solidFill>
                <a:srgbClr val="1F497D">
                  <a:lumMod val="75000"/>
                </a:srgbClr>
              </a:solidFill>
              <a:latin typeface="맑은 고딕" charset="0"/>
              <a:ea typeface="HY헤드라인M" charset="0"/>
              <a:cs typeface="+mn-cs"/>
            </a:endParaRPr>
          </a:p>
        </p:txBody>
      </p:sp>
      <p:sp>
        <p:nvSpPr>
          <p:cNvPr id="51" name="오른쪽 화살표 50"/>
          <p:cNvSpPr/>
          <p:nvPr/>
        </p:nvSpPr>
        <p:spPr>
          <a:xfrm>
            <a:off x="7000886" y="3006685"/>
            <a:ext cx="487624" cy="3234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/>
          <p:cNvSpPr txBox="1">
            <a:spLocks/>
          </p:cNvSpPr>
          <p:nvPr/>
        </p:nvSpPr>
        <p:spPr>
          <a:xfrm>
            <a:off x="7516477" y="4291718"/>
            <a:ext cx="2278208" cy="4170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altLang="ko-KR" sz="1800" b="1" i="0" u="none" strike="noStrike" kern="1200" cap="none" spc="-13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charset="0"/>
                <a:ea typeface="HY헤드라인M" charset="0"/>
                <a:cs typeface="+mn-cs"/>
              </a:rPr>
              <a:t>비식별</a:t>
            </a:r>
            <a:r>
              <a:rPr kumimoji="0" lang="en-US" altLang="ko-KR" sz="1800" b="1" i="0" u="none" strike="noStrike" kern="1200" cap="none" spc="-13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charset="0"/>
                <a:ea typeface="HY헤드라인M" charset="0"/>
                <a:cs typeface="+mn-cs"/>
              </a:rPr>
              <a:t> </a:t>
            </a:r>
            <a:r>
              <a:rPr lang="ko-KR" altLang="en-US" b="1" spc="-130" noProof="0" dirty="0">
                <a:solidFill>
                  <a:srgbClr val="1F497D">
                    <a:lumMod val="75000"/>
                  </a:srgbClr>
                </a:solidFill>
                <a:latin typeface="맑은 고딕" charset="0"/>
                <a:ea typeface="HY헤드라인M" charset="0"/>
              </a:rPr>
              <a:t>파일 </a:t>
            </a:r>
            <a:r>
              <a:rPr kumimoji="0" lang="en-US" altLang="ko-KR" sz="1800" b="1" i="0" u="none" strike="noStrike" kern="1200" cap="none" spc="-13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charset="0"/>
                <a:ea typeface="HY헤드라인M" charset="0"/>
                <a:cs typeface="+mn-cs"/>
              </a:rPr>
              <a:t>저장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charset="0"/>
              <a:ea typeface="HY헤드라인M" charset="0"/>
              <a:cs typeface="+mn-cs"/>
            </a:endParaRPr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6737298" y="3468241"/>
            <a:ext cx="860513" cy="4166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ko-KR" altLang="en-US" sz="1800" b="1" i="0" u="none" strike="noStrike" kern="1200" cap="none" spc="-14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charset="0"/>
                <a:ea typeface="HY헤드라인M" charset="0"/>
                <a:cs typeface="+mn-cs"/>
              </a:rPr>
              <a:t>저장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charset="0"/>
              <a:ea typeface="HY헤드라인M" charset="0"/>
              <a:cs typeface="+mn-cs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06" y="2526088"/>
            <a:ext cx="1053319" cy="1283885"/>
          </a:xfrm>
          <a:prstGeom prst="rect">
            <a:avLst/>
          </a:prstGeom>
          <a:noFill/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615" y="2608882"/>
            <a:ext cx="1397617" cy="1396182"/>
          </a:xfrm>
          <a:prstGeom prst="rect">
            <a:avLst/>
          </a:prstGeom>
          <a:noFill/>
        </p:spPr>
      </p:pic>
      <p:sp>
        <p:nvSpPr>
          <p:cNvPr id="62" name="TextBox 61"/>
          <p:cNvSpPr txBox="1">
            <a:spLocks/>
          </p:cNvSpPr>
          <p:nvPr/>
        </p:nvSpPr>
        <p:spPr>
          <a:xfrm>
            <a:off x="6049302" y="2496831"/>
            <a:ext cx="2277491" cy="4166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ko-KR" altLang="en-US" sz="1800" b="1" i="0" u="none" strike="noStrike" kern="1200" cap="none" spc="-14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charset="0"/>
                <a:ea typeface="HY헤드라인M" charset="0"/>
                <a:cs typeface="+mn-cs"/>
              </a:rPr>
              <a:t>YES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맑은 고딕" charset="0"/>
              <a:ea typeface="HY헤드라인M" charset="0"/>
              <a:cs typeface="+mn-cs"/>
            </a:endParaRPr>
          </a:p>
        </p:txBody>
      </p:sp>
      <p:cxnSp>
        <p:nvCxnSpPr>
          <p:cNvPr id="63" name="Elbow Arrow Connector 78"/>
          <p:cNvCxnSpPr/>
          <p:nvPr/>
        </p:nvCxnSpPr>
        <p:spPr>
          <a:xfrm rot="10800000">
            <a:off x="4277825" y="4518711"/>
            <a:ext cx="1369676" cy="669101"/>
          </a:xfrm>
          <a:prstGeom prst="bentConnector3">
            <a:avLst>
              <a:gd name="adj1" fmla="val 100261"/>
            </a:avLst>
          </a:prstGeom>
          <a:ln w="1143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>
            <a:spLocks/>
          </p:cNvSpPr>
          <p:nvPr/>
        </p:nvSpPr>
        <p:spPr>
          <a:xfrm>
            <a:off x="4652419" y="5308039"/>
            <a:ext cx="620486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1800" b="1" i="0" strike="noStrike" cap="none" spc="-130" dirty="0">
                <a:solidFill>
                  <a:srgbClr val="FF0000"/>
                </a:solidFill>
                <a:latin typeface="맑은 고딕" charset="0"/>
                <a:ea typeface="HY헤드라인M" charset="0"/>
                <a:cs typeface="+mn-cs"/>
              </a:rPr>
              <a:t>NO</a:t>
            </a:r>
            <a:endParaRPr lang="ko-KR" altLang="en-US" sz="1800" b="1" i="0" strike="noStrike" cap="none" dirty="0">
              <a:solidFill>
                <a:srgbClr val="FF0000"/>
              </a:solidFill>
              <a:latin typeface="맑은 고딕" charset="0"/>
              <a:ea typeface="HY헤드라인M" charset="0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397475" y="2541291"/>
            <a:ext cx="2551103" cy="2167507"/>
            <a:chOff x="6644473" y="2669634"/>
            <a:chExt cx="2259048" cy="1919367"/>
          </a:xfrm>
        </p:grpSpPr>
        <p:sp>
          <p:nvSpPr>
            <p:cNvPr id="54" name="TextBox 53"/>
            <p:cNvSpPr txBox="1">
              <a:spLocks/>
            </p:cNvSpPr>
            <p:nvPr/>
          </p:nvSpPr>
          <p:spPr>
            <a:xfrm>
              <a:off x="6644473" y="4219669"/>
              <a:ext cx="2259048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r>
                <a:rPr kumimoji="0" lang="ko-KR" altLang="en-US" sz="1800" b="1" i="0" u="none" strike="noStrike" kern="1200" cap="none" spc="-140" normalizeH="0" baseline="0" noProof="0" dirty="0" err="1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맑은 고딕" charset="0"/>
                  <a:ea typeface="HY헤드라인M" charset="0"/>
                  <a:cs typeface="+mn-cs"/>
                </a:rPr>
                <a:t>비식별</a:t>
              </a:r>
              <a:r>
                <a:rPr kumimoji="0" lang="ko-KR" altLang="en-US" sz="1800" b="1" i="0" u="none" strike="noStrike" kern="1200" cap="none" spc="-14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맑은 고딕" charset="0"/>
                  <a:ea typeface="HY헤드라인M" charset="0"/>
                  <a:cs typeface="+mn-cs"/>
                </a:rPr>
                <a:t> </a:t>
              </a:r>
              <a:r>
                <a:rPr lang="ko-KR" altLang="en-US" b="1" spc="-140" dirty="0">
                  <a:solidFill>
                    <a:srgbClr val="1F497D">
                      <a:lumMod val="75000"/>
                    </a:srgbClr>
                  </a:solidFill>
                  <a:latin typeface="맑은 고딕" charset="0"/>
                  <a:ea typeface="HY헤드라인M" charset="0"/>
                </a:rPr>
                <a:t>처리 및 </a:t>
              </a:r>
              <a:r>
                <a:rPr kumimoji="0" lang="en-US" altLang="ko-KR" sz="1800" b="1" i="0" u="none" strike="noStrike" kern="1200" cap="none" spc="-140" normalizeH="0" baseline="0" noProof="0" dirty="0" err="1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맑은 고딕" charset="0"/>
                  <a:ea typeface="HY헤드라인M" charset="0"/>
                  <a:cs typeface="+mn-cs"/>
                </a:rPr>
                <a:t>검증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charset="0"/>
                <a:ea typeface="HY헤드라인M" charset="0"/>
                <a:cs typeface="+mn-cs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049" y="2669634"/>
              <a:ext cx="1287145" cy="1263015"/>
            </a:xfrm>
            <a:prstGeom prst="rect">
              <a:avLst/>
            </a:prstGeom>
            <a:noFill/>
          </p:spPr>
        </p:pic>
      </p:grpSp>
      <p:sp>
        <p:nvSpPr>
          <p:cNvPr id="47" name="직사각형 46"/>
          <p:cNvSpPr/>
          <p:nvPr/>
        </p:nvSpPr>
        <p:spPr>
          <a:xfrm rot="10800000">
            <a:off x="5644187" y="4824629"/>
            <a:ext cx="84631" cy="40963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/>
          </p:cNvSpPr>
          <p:nvPr/>
        </p:nvSpPr>
        <p:spPr>
          <a:xfrm>
            <a:off x="8066650" y="2261315"/>
            <a:ext cx="1177860" cy="34756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ko-KR" sz="1400" b="1" spc="-130" dirty="0" err="1">
                <a:solidFill>
                  <a:srgbClr val="1F497D">
                    <a:lumMod val="75000"/>
                  </a:srgbClr>
                </a:solidFill>
                <a:latin typeface="맑은 고딕" charset="0"/>
                <a:ea typeface="HY헤드라인M" charset="0"/>
              </a:rPr>
              <a:t>mongoDB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0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/>
      <p:bldP spid="51" grpId="0" animBg="1"/>
      <p:bldP spid="55" grpId="0"/>
      <p:bldP spid="56" grpId="0"/>
      <p:bldP spid="62" grpId="0"/>
      <p:bldP spid="64" grpId="0"/>
      <p:bldP spid="47" grpId="0" animBg="1"/>
      <p:bldP spid="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47728" y="95073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3.4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주요기능</a:t>
            </a: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</a:t>
            </a:r>
            <a:endParaRPr lang="ko-KR" altLang="en-US" sz="3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27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93387" y="2993679"/>
            <a:ext cx="3024336" cy="2483607"/>
            <a:chOff x="1882536" y="2714800"/>
            <a:chExt cx="3024336" cy="248360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1882536" y="4736742"/>
              <a:ext cx="3024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2400" b="1" dirty="0" err="1">
                  <a:solidFill>
                    <a:srgbClr val="44546A">
                      <a:lumMod val="75000"/>
                    </a:srgbClr>
                  </a:solidFill>
                </a:rPr>
                <a:t>비식별</a:t>
              </a: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 처리 및 검증</a:t>
              </a:r>
            </a:p>
          </p:txBody>
        </p:sp>
        <p:pic>
          <p:nvPicPr>
            <p:cNvPr id="25" name="그림 24" descr="/Users/griffindouble/Library/Group Containers/L48J367XN4.com.infraware.PolarisOffice/EngineTemp/9689/image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93639" y="2714800"/>
              <a:ext cx="1802130" cy="1802130"/>
            </a:xfrm>
            <a:prstGeom prst="rect">
              <a:avLst/>
            </a:prstGeom>
            <a:noFill/>
          </p:spPr>
        </p:pic>
      </p:grpSp>
      <p:grpSp>
        <p:nvGrpSpPr>
          <p:cNvPr id="30" name="그룹 29"/>
          <p:cNvGrpSpPr/>
          <p:nvPr/>
        </p:nvGrpSpPr>
        <p:grpSpPr>
          <a:xfrm>
            <a:off x="4517723" y="2263324"/>
            <a:ext cx="6455964" cy="2173788"/>
            <a:chOff x="4517723" y="1724314"/>
            <a:chExt cx="6455964" cy="217378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6237" y="2085177"/>
              <a:ext cx="6267450" cy="1524000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sp>
          <p:nvSpPr>
            <p:cNvPr id="35" name="오른쪽 화살표 34"/>
            <p:cNvSpPr>
              <a:spLocks/>
            </p:cNvSpPr>
            <p:nvPr/>
          </p:nvSpPr>
          <p:spPr>
            <a:xfrm rot="5400000">
              <a:off x="7702860" y="3617491"/>
              <a:ext cx="274203" cy="287020"/>
            </a:xfrm>
            <a:prstGeom prst="rightArrow">
              <a:avLst/>
            </a:prstGeom>
            <a:solidFill>
              <a:schemeClr val="tx1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4517723" y="1724314"/>
              <a:ext cx="3024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 err="1">
                  <a:solidFill>
                    <a:srgbClr val="44546A">
                      <a:lumMod val="75000"/>
                    </a:srgbClr>
                  </a:solidFill>
                </a:rPr>
                <a:t>업로드한</a:t>
              </a: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</a:rPr>
                <a:t>csv</a:t>
              </a: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파일 내용 일부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82955" y="4386731"/>
            <a:ext cx="6371682" cy="1850581"/>
            <a:chOff x="4582955" y="3588371"/>
            <a:chExt cx="6371682" cy="185058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6237" y="3943527"/>
              <a:ext cx="6248400" cy="149542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4582955" y="3588371"/>
              <a:ext cx="3024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 err="1">
                  <a:solidFill>
                    <a:srgbClr val="44546A">
                      <a:lumMod val="75000"/>
                    </a:srgbClr>
                  </a:solidFill>
                </a:rPr>
                <a:t>다운로드한</a:t>
              </a: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</a:rPr>
                <a:t>csv</a:t>
              </a: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파일 내용 일부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057336" y="1728286"/>
            <a:ext cx="9440883" cy="369332"/>
            <a:chOff x="1057336" y="1670167"/>
            <a:chExt cx="944088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1057336" y="1670167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b="1" dirty="0" err="1">
                  <a:solidFill>
                    <a:srgbClr val="44546A">
                      <a:lumMod val="75000"/>
                    </a:srgbClr>
                  </a:solidFill>
                </a:rPr>
                <a:t>비식별</a:t>
              </a:r>
              <a:r>
                <a:rPr lang="ko-KR" altLang="en-US" b="1" dirty="0">
                  <a:solidFill>
                    <a:srgbClr val="44546A">
                      <a:lumMod val="75000"/>
                    </a:srgbClr>
                  </a:solidFill>
                </a:rPr>
                <a:t> 처리 및 검증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4721599" y="1670167"/>
              <a:ext cx="353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API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</a:rPr>
                <a:t>출력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(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</a:rPr>
                <a:t>타서비스 연동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8897605" y="1670167"/>
              <a:ext cx="1600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Data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</a:rPr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36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28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72C8C50-1ABD-412E-B2B1-4B50D76266D1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8C4ECF1-B9F7-4896-AA37-AB28B781EA05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2757C5B-6E55-415A-8DF8-D593D7E8908A}"/>
              </a:ext>
            </a:extLst>
          </p:cNvPr>
          <p:cNvSpPr txBox="1">
            <a:spLocks/>
          </p:cNvSpPr>
          <p:nvPr/>
        </p:nvSpPr>
        <p:spPr>
          <a:xfrm>
            <a:off x="2383702" y="923846"/>
            <a:ext cx="7444046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1800"/>
            </a:pPr>
            <a:r>
              <a:rPr kumimoji="0" lang="en-US" altLang="ko-KR" sz="3200" b="1" i="0" u="none" strike="noStrike" kern="1200" cap="none" spc="-12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charset="0"/>
                <a:ea typeface="HY헤드라인M" charset="0"/>
                <a:cs typeface="+mn-cs"/>
              </a:rPr>
              <a:t>3.5 </a:t>
            </a:r>
            <a:r>
              <a:rPr lang="en-US" altLang="ko-KR" sz="3200" b="1" spc="-120" dirty="0">
                <a:solidFill>
                  <a:srgbClr val="1F497D">
                    <a:lumMod val="75000"/>
                  </a:srgbClr>
                </a:solidFill>
                <a:latin typeface="맑은 고딕" charset="0"/>
                <a:ea typeface="HY헤드라인M" charset="0"/>
              </a:rPr>
              <a:t>API</a:t>
            </a:r>
            <a:r>
              <a:rPr lang="ko-KR" altLang="en-US" sz="3200" b="1" spc="-120" dirty="0">
                <a:solidFill>
                  <a:srgbClr val="1F497D">
                    <a:lumMod val="75000"/>
                  </a:srgbClr>
                </a:solidFill>
                <a:latin typeface="맑은 고딕" charset="0"/>
                <a:ea typeface="HY헤드라인M" charset="0"/>
              </a:rPr>
              <a:t>형식 출력</a:t>
            </a:r>
            <a:r>
              <a:rPr kumimoji="0" lang="ko-KR" altLang="en-US" sz="3200" b="1" i="0" u="none" strike="noStrike" kern="1200" cap="none" spc="-12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charset="0"/>
                <a:ea typeface="HY헤드라인M" charset="0"/>
                <a:cs typeface="+mn-cs"/>
              </a:rPr>
              <a:t> 서비스 시나리오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charset="0"/>
              <a:ea typeface="HY헤드라인M" charset="0"/>
              <a:cs typeface="+mn-cs"/>
            </a:endParaRPr>
          </a:p>
        </p:txBody>
      </p:sp>
      <p:pic>
        <p:nvPicPr>
          <p:cNvPr id="46" name="Picture 2" descr="사용자 사람 일반 - Pixabay의 무료 벡터 그래픽">
            <a:extLst>
              <a:ext uri="{FF2B5EF4-FFF2-40B4-BE49-F238E27FC236}">
                <a16:creationId xmlns:a16="http://schemas.microsoft.com/office/drawing/2014/main" id="{00D559E6-843B-427A-90BB-FA22B2E54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749042"/>
            <a:ext cx="1039305" cy="154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65">
            <a:extLst>
              <a:ext uri="{FF2B5EF4-FFF2-40B4-BE49-F238E27FC236}">
                <a16:creationId xmlns:a16="http://schemas.microsoft.com/office/drawing/2014/main" id="{153EF738-6F1B-432F-803A-7038CCDB72F0}"/>
              </a:ext>
            </a:extLst>
          </p:cNvPr>
          <p:cNvSpPr/>
          <p:nvPr/>
        </p:nvSpPr>
        <p:spPr>
          <a:xfrm>
            <a:off x="4205926" y="2253041"/>
            <a:ext cx="1425148" cy="2616119"/>
          </a:xfrm>
          <a:prstGeom prst="roundRect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prstClr val="white"/>
                </a:solidFill>
              </a:rPr>
              <a:t>SixthSense</a:t>
            </a:r>
            <a:r>
              <a:rPr lang="en-US" altLang="ko-KR" b="1" dirty="0">
                <a:solidFill>
                  <a:prstClr val="white"/>
                </a:solidFill>
              </a:rPr>
              <a:t>(B</a:t>
            </a:r>
            <a:r>
              <a:rPr lang="ko-KR" altLang="en-US" b="1" dirty="0">
                <a:solidFill>
                  <a:prstClr val="white"/>
                </a:solidFill>
              </a:rPr>
              <a:t>반 </a:t>
            </a:r>
            <a:r>
              <a:rPr lang="en-US" altLang="ko-KR" b="1" dirty="0">
                <a:solidFill>
                  <a:prstClr val="white"/>
                </a:solidFill>
              </a:rPr>
              <a:t>4</a:t>
            </a:r>
            <a:r>
              <a:rPr lang="ko-KR" altLang="en-US" b="1" dirty="0">
                <a:solidFill>
                  <a:prstClr val="white"/>
                </a:solidFill>
              </a:rPr>
              <a:t>조</a:t>
            </a:r>
            <a:r>
              <a:rPr lang="en-US" altLang="ko-KR" b="1" dirty="0">
                <a:solidFill>
                  <a:prstClr val="white"/>
                </a:solidFill>
              </a:rPr>
              <a:t>)</a:t>
            </a:r>
            <a:endParaRPr lang="ko-KR" altLang="en-US" b="1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66">
            <a:extLst>
              <a:ext uri="{FF2B5EF4-FFF2-40B4-BE49-F238E27FC236}">
                <a16:creationId xmlns:a16="http://schemas.microsoft.com/office/drawing/2014/main" id="{A301D787-F5F5-4A20-B620-09A4B88118F4}"/>
              </a:ext>
            </a:extLst>
          </p:cNvPr>
          <p:cNvSpPr/>
          <p:nvPr/>
        </p:nvSpPr>
        <p:spPr>
          <a:xfrm>
            <a:off x="9989252" y="2253041"/>
            <a:ext cx="1425148" cy="2616119"/>
          </a:xfrm>
          <a:prstGeom prst="roundRect">
            <a:avLst/>
          </a:prstGeom>
          <a:solidFill>
            <a:srgbClr val="A568D2"/>
          </a:solidFill>
          <a:ln w="25400">
            <a:solidFill>
              <a:srgbClr val="A568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A’s</a:t>
            </a:r>
            <a:r>
              <a:rPr lang="ko-KR" altLang="en-US" b="1" dirty="0">
                <a:solidFill>
                  <a:prstClr val="white"/>
                </a:solidFill>
              </a:rPr>
              <a:t>조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(B</a:t>
            </a:r>
            <a:r>
              <a:rPr lang="ko-KR" altLang="en-US" b="1" dirty="0">
                <a:solidFill>
                  <a:prstClr val="white"/>
                </a:solidFill>
              </a:rPr>
              <a:t>반 </a:t>
            </a:r>
            <a:r>
              <a:rPr lang="en-US" altLang="ko-KR" b="1" dirty="0">
                <a:solidFill>
                  <a:prstClr val="white"/>
                </a:solidFill>
              </a:rPr>
              <a:t>1</a:t>
            </a:r>
            <a:r>
              <a:rPr lang="ko-KR" altLang="en-US" b="1" dirty="0">
                <a:solidFill>
                  <a:prstClr val="white"/>
                </a:solidFill>
              </a:rPr>
              <a:t>조</a:t>
            </a:r>
            <a:r>
              <a:rPr lang="en-US" altLang="ko-KR" b="1" dirty="0">
                <a:solidFill>
                  <a:prstClr val="white"/>
                </a:solidFill>
              </a:rPr>
              <a:t>)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9AF14B2-20A2-403C-87BA-E305C546B722}"/>
              </a:ext>
            </a:extLst>
          </p:cNvPr>
          <p:cNvGrpSpPr/>
          <p:nvPr/>
        </p:nvGrpSpPr>
        <p:grpSpPr>
          <a:xfrm>
            <a:off x="1822927" y="2708920"/>
            <a:ext cx="2025538" cy="569198"/>
            <a:chOff x="1760476" y="2511021"/>
            <a:chExt cx="2025538" cy="5691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933B32-A2B1-4E93-848B-86FE2BADCAD3}"/>
                </a:ext>
              </a:extLst>
            </p:cNvPr>
            <p:cNvSpPr txBox="1">
              <a:spLocks/>
            </p:cNvSpPr>
            <p:nvPr/>
          </p:nvSpPr>
          <p:spPr>
            <a:xfrm>
              <a:off x="1775520" y="2511021"/>
              <a:ext cx="188140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1. API 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서비스 요청</a:t>
              </a:r>
            </a:p>
          </p:txBody>
        </p:sp>
        <p:sp>
          <p:nvSpPr>
            <p:cNvPr id="51" name="오른쪽 화살표 69">
              <a:extLst>
                <a:ext uri="{FF2B5EF4-FFF2-40B4-BE49-F238E27FC236}">
                  <a16:creationId xmlns:a16="http://schemas.microsoft.com/office/drawing/2014/main" id="{9BA176DC-AB55-48A2-9732-DCCCD690CD4E}"/>
                </a:ext>
              </a:extLst>
            </p:cNvPr>
            <p:cNvSpPr/>
            <p:nvPr/>
          </p:nvSpPr>
          <p:spPr>
            <a:xfrm>
              <a:off x="1760476" y="2924944"/>
              <a:ext cx="2025538" cy="15527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5EC8D8-2EF4-494E-A47F-355F5C8A919F}"/>
              </a:ext>
            </a:extLst>
          </p:cNvPr>
          <p:cNvGrpSpPr/>
          <p:nvPr/>
        </p:nvGrpSpPr>
        <p:grpSpPr>
          <a:xfrm>
            <a:off x="5523420" y="2330289"/>
            <a:ext cx="4640234" cy="453092"/>
            <a:chOff x="5523420" y="2514382"/>
            <a:chExt cx="4640234" cy="453092"/>
          </a:xfrm>
        </p:grpSpPr>
        <p:sp>
          <p:nvSpPr>
            <p:cNvPr id="53" name="오른쪽 화살표 71">
              <a:extLst>
                <a:ext uri="{FF2B5EF4-FFF2-40B4-BE49-F238E27FC236}">
                  <a16:creationId xmlns:a16="http://schemas.microsoft.com/office/drawing/2014/main" id="{C9DEA5B0-302B-46D8-B846-4FA63F60016C}"/>
                </a:ext>
              </a:extLst>
            </p:cNvPr>
            <p:cNvSpPr/>
            <p:nvPr/>
          </p:nvSpPr>
          <p:spPr>
            <a:xfrm>
              <a:off x="6098923" y="2821005"/>
              <a:ext cx="3597845" cy="146469"/>
            </a:xfrm>
            <a:prstGeom prst="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03CEE3-257A-46BF-A20F-3E606F8FF964}"/>
                </a:ext>
              </a:extLst>
            </p:cNvPr>
            <p:cNvSpPr txBox="1">
              <a:spLocks/>
            </p:cNvSpPr>
            <p:nvPr/>
          </p:nvSpPr>
          <p:spPr>
            <a:xfrm>
              <a:off x="5523420" y="2514382"/>
              <a:ext cx="4640234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2. 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서버 생성 요청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D5833EA-00CF-4262-9B44-C6F4D21EA875}"/>
              </a:ext>
            </a:extLst>
          </p:cNvPr>
          <p:cNvGrpSpPr/>
          <p:nvPr/>
        </p:nvGrpSpPr>
        <p:grpSpPr>
          <a:xfrm>
            <a:off x="5672087" y="3808290"/>
            <a:ext cx="1527986" cy="648072"/>
            <a:chOff x="5672087" y="3528639"/>
            <a:chExt cx="1527986" cy="64807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416830-CD3F-49D8-8D11-62BD94BB63D6}"/>
                </a:ext>
              </a:extLst>
            </p:cNvPr>
            <p:cNvSpPr txBox="1">
              <a:spLocks/>
            </p:cNvSpPr>
            <p:nvPr/>
          </p:nvSpPr>
          <p:spPr>
            <a:xfrm>
              <a:off x="5672087" y="3528639"/>
              <a:ext cx="1527986" cy="5847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8. Data 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메시지 </a:t>
              </a:r>
              <a:endParaRPr lang="en-US" altLang="ko-KR" sz="1600" b="1" spc="-130" dirty="0">
                <a:ln w="9525" cap="flat" cmpd="sng">
                  <a:noFill/>
                  <a:prstDash/>
                </a:ln>
                <a:solidFill>
                  <a:srgbClr val="1F497D">
                    <a:lumMod val="75000"/>
                  </a:srgbClr>
                </a:solidFill>
                <a:ea typeface="HY헤드라인M" charset="0"/>
              </a:endParaRPr>
            </a:p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Prod</a:t>
              </a:r>
              <a:endParaRPr lang="ko-KR" altLang="en-US" sz="1600" b="1" spc="-130" dirty="0">
                <a:ln w="9525" cap="flat" cmpd="sng">
                  <a:noFill/>
                  <a:prstDash/>
                </a:ln>
                <a:solidFill>
                  <a:srgbClr val="1F497D">
                    <a:lumMod val="75000"/>
                  </a:srgbClr>
                </a:solidFill>
                <a:ea typeface="HY헤드라인M" charset="0"/>
              </a:endParaRPr>
            </a:p>
          </p:txBody>
        </p:sp>
        <p:sp>
          <p:nvSpPr>
            <p:cNvPr id="57" name="오른쪽 화살표 75">
              <a:extLst>
                <a:ext uri="{FF2B5EF4-FFF2-40B4-BE49-F238E27FC236}">
                  <a16:creationId xmlns:a16="http://schemas.microsoft.com/office/drawing/2014/main" id="{4CF92AE7-678E-4CBE-9DE2-4F50954069F2}"/>
                </a:ext>
              </a:extLst>
            </p:cNvPr>
            <p:cNvSpPr/>
            <p:nvPr/>
          </p:nvSpPr>
          <p:spPr>
            <a:xfrm>
              <a:off x="5754409" y="4046560"/>
              <a:ext cx="1347724" cy="13015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FAC4271-F1CD-4190-BF5D-3904EA6B23F7}"/>
              </a:ext>
            </a:extLst>
          </p:cNvPr>
          <p:cNvGrpSpPr/>
          <p:nvPr/>
        </p:nvGrpSpPr>
        <p:grpSpPr>
          <a:xfrm flipH="1">
            <a:off x="8514127" y="3787261"/>
            <a:ext cx="1414318" cy="649851"/>
            <a:chOff x="8580721" y="3528508"/>
            <a:chExt cx="1414318" cy="649851"/>
          </a:xfrm>
        </p:grpSpPr>
        <p:sp>
          <p:nvSpPr>
            <p:cNvPr id="59" name="오른쪽 화살표 77">
              <a:extLst>
                <a:ext uri="{FF2B5EF4-FFF2-40B4-BE49-F238E27FC236}">
                  <a16:creationId xmlns:a16="http://schemas.microsoft.com/office/drawing/2014/main" id="{5F772F1B-218C-4DEA-BB2B-91C996B06DFE}"/>
                </a:ext>
              </a:extLst>
            </p:cNvPr>
            <p:cNvSpPr/>
            <p:nvPr/>
          </p:nvSpPr>
          <p:spPr>
            <a:xfrm rot="10800000">
              <a:off x="8580721" y="4048208"/>
              <a:ext cx="1347724" cy="13015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3E3A46-20FA-4F72-9428-20A779CBCE58}"/>
                </a:ext>
              </a:extLst>
            </p:cNvPr>
            <p:cNvSpPr txBox="1">
              <a:spLocks/>
            </p:cNvSpPr>
            <p:nvPr/>
          </p:nvSpPr>
          <p:spPr>
            <a:xfrm>
              <a:off x="8698895" y="3528508"/>
              <a:ext cx="1296144" cy="5847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9. 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메시지 </a:t>
              </a:r>
              <a:endParaRPr lang="en-US" altLang="ko-KR" sz="1600" b="1" spc="-130" dirty="0">
                <a:ln w="9525" cap="flat" cmpd="sng">
                  <a:noFill/>
                  <a:prstDash/>
                </a:ln>
                <a:solidFill>
                  <a:srgbClr val="1F497D">
                    <a:lumMod val="75000"/>
                  </a:srgbClr>
                </a:solidFill>
                <a:ea typeface="HY헤드라인M" charset="0"/>
              </a:endParaRPr>
            </a:p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Consume</a:t>
              </a:r>
              <a:endParaRPr lang="ko-KR" altLang="en-US" sz="1600" b="1" spc="-130" dirty="0">
                <a:ln w="9525" cap="flat" cmpd="sng">
                  <a:noFill/>
                  <a:prstDash/>
                </a:ln>
                <a:solidFill>
                  <a:srgbClr val="1F497D">
                    <a:lumMod val="75000"/>
                  </a:srgbClr>
                </a:solidFill>
                <a:ea typeface="HY헤드라인M" charset="0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CB03879-7FE5-42A9-95B0-83349942255C}"/>
              </a:ext>
            </a:extLst>
          </p:cNvPr>
          <p:cNvGrpSpPr/>
          <p:nvPr/>
        </p:nvGrpSpPr>
        <p:grpSpPr>
          <a:xfrm>
            <a:off x="5516542" y="2950805"/>
            <a:ext cx="4640234" cy="466378"/>
            <a:chOff x="5516542" y="2852936"/>
            <a:chExt cx="4640234" cy="466378"/>
          </a:xfrm>
        </p:grpSpPr>
        <p:sp>
          <p:nvSpPr>
            <p:cNvPr id="94" name="오른쪽 화살표 80">
              <a:extLst>
                <a:ext uri="{FF2B5EF4-FFF2-40B4-BE49-F238E27FC236}">
                  <a16:creationId xmlns:a16="http://schemas.microsoft.com/office/drawing/2014/main" id="{66037AB1-B249-44F7-8E31-A0ACB1F47783}"/>
                </a:ext>
              </a:extLst>
            </p:cNvPr>
            <p:cNvSpPr/>
            <p:nvPr/>
          </p:nvSpPr>
          <p:spPr>
            <a:xfrm rot="10800000">
              <a:off x="6092045" y="3172845"/>
              <a:ext cx="3597845" cy="146469"/>
            </a:xfrm>
            <a:prstGeom prst="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FB0B3ED-6E5B-4ACC-925D-097FF9A54CCD}"/>
                </a:ext>
              </a:extLst>
            </p:cNvPr>
            <p:cNvSpPr txBox="1">
              <a:spLocks/>
            </p:cNvSpPr>
            <p:nvPr/>
          </p:nvSpPr>
          <p:spPr>
            <a:xfrm>
              <a:off x="5516542" y="2852936"/>
              <a:ext cx="4640234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3. 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서비스 생성 완료</a:t>
              </a: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(Key 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전달</a:t>
              </a: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)</a:t>
              </a:r>
              <a:endParaRPr lang="ko-KR" altLang="en-US" sz="1600" b="1" spc="-130" dirty="0">
                <a:ln w="9525" cap="flat" cmpd="sng">
                  <a:noFill/>
                  <a:prstDash/>
                </a:ln>
                <a:solidFill>
                  <a:srgbClr val="1F497D">
                    <a:lumMod val="75000"/>
                  </a:srgbClr>
                </a:solidFill>
                <a:ea typeface="HY헤드라인M" charset="0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76E17AA-9E4E-4D46-AA93-56AD1EAECFB2}"/>
              </a:ext>
            </a:extLst>
          </p:cNvPr>
          <p:cNvGrpSpPr/>
          <p:nvPr/>
        </p:nvGrpSpPr>
        <p:grpSpPr>
          <a:xfrm>
            <a:off x="1343472" y="4298293"/>
            <a:ext cx="9001000" cy="876144"/>
            <a:chOff x="1143044" y="3911740"/>
            <a:chExt cx="9558781" cy="622667"/>
          </a:xfrm>
        </p:grpSpPr>
        <p:cxnSp>
          <p:nvCxnSpPr>
            <p:cNvPr id="97" name="꺾인 연결선 83">
              <a:extLst>
                <a:ext uri="{FF2B5EF4-FFF2-40B4-BE49-F238E27FC236}">
                  <a16:creationId xmlns:a16="http://schemas.microsoft.com/office/drawing/2014/main" id="{EFEF4CDF-35E3-4A96-86DF-2DE94C485F1C}"/>
                </a:ext>
              </a:extLst>
            </p:cNvPr>
            <p:cNvCxnSpPr>
              <a:stCxn id="46" idx="2"/>
              <a:endCxn id="48" idx="2"/>
            </p:cNvCxnSpPr>
            <p:nvPr/>
          </p:nvCxnSpPr>
          <p:spPr>
            <a:xfrm rot="16200000" flipH="1">
              <a:off x="5719581" y="-664789"/>
              <a:ext cx="405710" cy="9558781"/>
            </a:xfrm>
            <a:prstGeom prst="bentConnector3">
              <a:avLst>
                <a:gd name="adj1" fmla="val 163649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997DDE1-F60A-480A-A90E-1538F0294571}"/>
                </a:ext>
              </a:extLst>
            </p:cNvPr>
            <p:cNvSpPr txBox="1">
              <a:spLocks/>
            </p:cNvSpPr>
            <p:nvPr/>
          </p:nvSpPr>
          <p:spPr>
            <a:xfrm>
              <a:off x="4228460" y="4293801"/>
              <a:ext cx="4640234" cy="24060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6. API 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요청 </a:t>
              </a: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(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주소</a:t>
              </a: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)</a:t>
              </a:r>
              <a:endParaRPr lang="ko-KR" altLang="en-US" sz="1600" b="1" spc="-130" dirty="0">
                <a:ln w="9525" cap="flat" cmpd="sng">
                  <a:noFill/>
                  <a:prstDash/>
                </a:ln>
                <a:solidFill>
                  <a:srgbClr val="1F497D">
                    <a:lumMod val="75000"/>
                  </a:srgbClr>
                </a:solidFill>
                <a:ea typeface="HY헤드라인M" charset="0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E8257964-CCEE-4C77-9BBB-019A9DF63A94}"/>
              </a:ext>
            </a:extLst>
          </p:cNvPr>
          <p:cNvGrpSpPr/>
          <p:nvPr/>
        </p:nvGrpSpPr>
        <p:grpSpPr>
          <a:xfrm>
            <a:off x="4924850" y="1884117"/>
            <a:ext cx="5419622" cy="375274"/>
            <a:chOff x="4924850" y="1786248"/>
            <a:chExt cx="5783326" cy="375274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8AFC7A1-3BBA-4EE0-A8E6-38AB4247851E}"/>
                </a:ext>
              </a:extLst>
            </p:cNvPr>
            <p:cNvSpPr txBox="1">
              <a:spLocks/>
            </p:cNvSpPr>
            <p:nvPr/>
          </p:nvSpPr>
          <p:spPr>
            <a:xfrm>
              <a:off x="5516542" y="1786248"/>
              <a:ext cx="4640234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7. Data 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요청</a:t>
              </a:r>
            </a:p>
          </p:txBody>
        </p:sp>
        <p:cxnSp>
          <p:nvCxnSpPr>
            <p:cNvPr id="101" name="꺾인 연결선 87">
              <a:extLst>
                <a:ext uri="{FF2B5EF4-FFF2-40B4-BE49-F238E27FC236}">
                  <a16:creationId xmlns:a16="http://schemas.microsoft.com/office/drawing/2014/main" id="{34FB0453-6B69-4C90-A403-D82702DC9E1E}"/>
                </a:ext>
              </a:extLst>
            </p:cNvPr>
            <p:cNvCxnSpPr/>
            <p:nvPr/>
          </p:nvCxnSpPr>
          <p:spPr>
            <a:xfrm rot="16200000" flipV="1">
              <a:off x="7810163" y="-736491"/>
              <a:ext cx="12700" cy="5783326"/>
            </a:xfrm>
            <a:prstGeom prst="bentConnector3">
              <a:avLst>
                <a:gd name="adj1" fmla="val 34851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0E4CDC04-2B84-4723-9223-B592C87B4164}"/>
              </a:ext>
            </a:extLst>
          </p:cNvPr>
          <p:cNvGrpSpPr/>
          <p:nvPr/>
        </p:nvGrpSpPr>
        <p:grpSpPr>
          <a:xfrm flipV="1">
            <a:off x="879944" y="4293096"/>
            <a:ext cx="9858712" cy="1882541"/>
            <a:chOff x="1183332" y="1808545"/>
            <a:chExt cx="9921507" cy="1882541"/>
          </a:xfrm>
        </p:grpSpPr>
        <p:cxnSp>
          <p:nvCxnSpPr>
            <p:cNvPr id="103" name="꺾인 연결선 89">
              <a:extLst>
                <a:ext uri="{FF2B5EF4-FFF2-40B4-BE49-F238E27FC236}">
                  <a16:creationId xmlns:a16="http://schemas.microsoft.com/office/drawing/2014/main" id="{8ED84D53-754B-4238-9EE2-601E813985A2}"/>
                </a:ext>
              </a:extLst>
            </p:cNvPr>
            <p:cNvCxnSpPr>
              <a:endCxn id="46" idx="0"/>
            </p:cNvCxnSpPr>
            <p:nvPr/>
          </p:nvCxnSpPr>
          <p:spPr>
            <a:xfrm rot="10800000" flipV="1">
              <a:off x="1183332" y="2467997"/>
              <a:ext cx="9921507" cy="1223089"/>
            </a:xfrm>
            <a:prstGeom prst="bentConnector2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5B280C-6F4D-4F79-8BB1-B883342ED330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253574" y="1984796"/>
              <a:ext cx="4640234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latin typeface="맑은 고딕" charset="0"/>
                  <a:ea typeface="HY헤드라인M" charset="0"/>
                </a:rPr>
                <a:t>10. </a:t>
              </a:r>
              <a:r>
                <a:rPr lang="en-US" altLang="ko-KR" sz="1600" b="1" spc="-130" dirty="0" err="1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latin typeface="맑은 고딕" charset="0"/>
                  <a:ea typeface="HY헤드라인M" charset="0"/>
                </a:rPr>
                <a:t>RestApi</a:t>
              </a: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latin typeface="맑은 고딕" charset="0"/>
                  <a:ea typeface="HY헤드라인M" charset="0"/>
                </a:rPr>
                <a:t> 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latin typeface="맑은 고딕" charset="0"/>
                  <a:ea typeface="HY헤드라인M" charset="0"/>
                </a:rPr>
                <a:t>서비스</a:t>
              </a: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28EBAFDC-AB8F-4CD0-9C37-35DF65C54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386548" y="1808545"/>
              <a:ext cx="599128" cy="683224"/>
            </a:xfrm>
            <a:prstGeom prst="rect">
              <a:avLst/>
            </a:prstGeom>
            <a:noFill/>
          </p:spPr>
        </p:pic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F3D53105-4CB7-4CE9-A3CB-AE2970A9970B}"/>
              </a:ext>
            </a:extLst>
          </p:cNvPr>
          <p:cNvCxnSpPr/>
          <p:nvPr/>
        </p:nvCxnSpPr>
        <p:spPr>
          <a:xfrm>
            <a:off x="10738656" y="4869160"/>
            <a:ext cx="0" cy="686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832850B-F050-4DBF-9914-9A7ADB3E470A}"/>
              </a:ext>
            </a:extLst>
          </p:cNvPr>
          <p:cNvGrpSpPr/>
          <p:nvPr/>
        </p:nvGrpSpPr>
        <p:grpSpPr>
          <a:xfrm>
            <a:off x="4337417" y="3769794"/>
            <a:ext cx="1144559" cy="1008688"/>
            <a:chOff x="4337417" y="3769794"/>
            <a:chExt cx="1144559" cy="100868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68816B2-76C7-4745-8D86-248277ED7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2611" y="3769794"/>
              <a:ext cx="764477" cy="723376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856C94E-ED2F-4C92-8C14-558833C460BD}"/>
                </a:ext>
              </a:extLst>
            </p:cNvPr>
            <p:cNvSpPr txBox="1">
              <a:spLocks/>
            </p:cNvSpPr>
            <p:nvPr/>
          </p:nvSpPr>
          <p:spPr>
            <a:xfrm>
              <a:off x="4337417" y="4439928"/>
              <a:ext cx="11445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4. DB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저장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89395E0-308A-41C0-80F3-D3A56DAEB1C5}"/>
              </a:ext>
            </a:extLst>
          </p:cNvPr>
          <p:cNvGrpSpPr/>
          <p:nvPr/>
        </p:nvGrpSpPr>
        <p:grpSpPr>
          <a:xfrm>
            <a:off x="1802068" y="3618939"/>
            <a:ext cx="2025538" cy="541400"/>
            <a:chOff x="1802068" y="3618939"/>
            <a:chExt cx="2025538" cy="541400"/>
          </a:xfrm>
        </p:grpSpPr>
        <p:sp>
          <p:nvSpPr>
            <p:cNvPr id="111" name="오른쪽 화살표 50">
              <a:extLst>
                <a:ext uri="{FF2B5EF4-FFF2-40B4-BE49-F238E27FC236}">
                  <a16:creationId xmlns:a16="http://schemas.microsoft.com/office/drawing/2014/main" id="{CF22A746-B94F-469B-B54B-71B98EC0F948}"/>
                </a:ext>
              </a:extLst>
            </p:cNvPr>
            <p:cNvSpPr/>
            <p:nvPr/>
          </p:nvSpPr>
          <p:spPr>
            <a:xfrm flipH="1">
              <a:off x="1802068" y="4005064"/>
              <a:ext cx="2025538" cy="15527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8DD8443-F69F-411B-9237-3B4B36F266BA}"/>
                </a:ext>
              </a:extLst>
            </p:cNvPr>
            <p:cNvSpPr txBox="1">
              <a:spLocks/>
            </p:cNvSpPr>
            <p:nvPr/>
          </p:nvSpPr>
          <p:spPr>
            <a:xfrm>
              <a:off x="1847303" y="3618939"/>
              <a:ext cx="188140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>
                <a:defRPr sz="1800"/>
              </a:pPr>
              <a:r>
                <a:rPr lang="en-US" altLang="ko-KR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5. API </a:t>
              </a:r>
              <a:r>
                <a:rPr lang="ko-KR" altLang="en-US" sz="1600" b="1" spc="-130" dirty="0">
                  <a:ln w="9525" cap="flat" cmpd="sng">
                    <a:noFill/>
                    <a:prstDash/>
                  </a:ln>
                  <a:solidFill>
                    <a:srgbClr val="1F497D">
                      <a:lumMod val="75000"/>
                    </a:srgbClr>
                  </a:solidFill>
                  <a:ea typeface="HY헤드라인M" charset="0"/>
                </a:rPr>
                <a:t>주소 전달</a:t>
              </a:r>
            </a:p>
          </p:txBody>
        </p:sp>
      </p:grpSp>
      <p:pic>
        <p:nvPicPr>
          <p:cNvPr id="113" name="Picture 22" descr="kafka-logo-600x390 - airisData">
            <a:extLst>
              <a:ext uri="{FF2B5EF4-FFF2-40B4-BE49-F238E27FC236}">
                <a16:creationId xmlns:a16="http://schemas.microsoft.com/office/drawing/2014/main" id="{0777B96C-AF98-4893-8BFC-6140277BC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25931" r="14956" b="21731"/>
          <a:stretch/>
        </p:blipFill>
        <p:spPr bwMode="auto">
          <a:xfrm>
            <a:off x="7245222" y="4026559"/>
            <a:ext cx="1227854" cy="619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4502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47728" y="95073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3.6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주요기능</a:t>
            </a: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2</a:t>
            </a:r>
            <a:endParaRPr lang="ko-KR" altLang="en-US" sz="3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29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47923" y="2204864"/>
            <a:ext cx="9793088" cy="3466855"/>
            <a:chOff x="1487488" y="1978369"/>
            <a:chExt cx="9793088" cy="3466855"/>
          </a:xfrm>
        </p:grpSpPr>
        <p:sp>
          <p:nvSpPr>
            <p:cNvPr id="7" name="직사각형 6"/>
            <p:cNvSpPr/>
            <p:nvPr/>
          </p:nvSpPr>
          <p:spPr>
            <a:xfrm>
              <a:off x="1487488" y="1988840"/>
              <a:ext cx="9793088" cy="345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143672" y="1978369"/>
              <a:ext cx="2389798" cy="3227657"/>
              <a:chOff x="6446520" y="2346960"/>
              <a:chExt cx="1828013" cy="2468911"/>
            </a:xfrm>
          </p:grpSpPr>
          <p:sp>
            <p:nvSpPr>
              <p:cNvPr id="26" name="TextBox 25"/>
              <p:cNvSpPr txBox="1">
                <a:spLocks/>
              </p:cNvSpPr>
              <p:nvPr/>
            </p:nvSpPr>
            <p:spPr>
              <a:xfrm rot="16200000">
                <a:off x="7167819" y="3709158"/>
                <a:ext cx="492443" cy="1720984"/>
              </a:xfrm>
              <a:prstGeom prst="rect">
                <a:avLst/>
              </a:prstGeom>
              <a:noFill/>
            </p:spPr>
            <p:txBody>
              <a:bodyPr vert="eaVert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2000" b="1" dirty="0" err="1">
                    <a:solidFill>
                      <a:srgbClr val="44546A">
                        <a:lumMod val="75000"/>
                      </a:srgbClr>
                    </a:solidFill>
                  </a:rPr>
                  <a:t>클라우드</a:t>
                </a:r>
                <a:r>
                  <a:rPr lang="ko-KR" altLang="en-US" sz="2000" b="1" dirty="0">
                    <a:solidFill>
                      <a:srgbClr val="44546A">
                        <a:lumMod val="75000"/>
                      </a:srgbClr>
                    </a:solidFill>
                  </a:rPr>
                  <a:t> 기반</a:t>
                </a:r>
              </a:p>
            </p:txBody>
          </p:sp>
          <p:pic>
            <p:nvPicPr>
              <p:cNvPr id="27" name="그림 26" descr="/Users/griffindouble/Library/Group Containers/L48J367XN4.com.infraware.PolarisOffice/EngineTemp/9689/fImage200326166630.png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46520" y="2346960"/>
                <a:ext cx="1801495" cy="1801495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6384032" y="2022459"/>
              <a:ext cx="2834288" cy="3183568"/>
              <a:chOff x="6762826" y="2238872"/>
              <a:chExt cx="2213494" cy="248627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2826" y="2238872"/>
                <a:ext cx="2213494" cy="1941950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>
                <a:spLocks/>
              </p:cNvSpPr>
              <p:nvPr/>
            </p:nvSpPr>
            <p:spPr>
              <a:xfrm rot="16200000">
                <a:off x="7636376" y="3844453"/>
                <a:ext cx="492443" cy="1268938"/>
              </a:xfrm>
              <a:prstGeom prst="rect">
                <a:avLst/>
              </a:prstGeom>
              <a:noFill/>
            </p:spPr>
            <p:txBody>
              <a:bodyPr vert="eaVert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1" dirty="0">
                    <a:solidFill>
                      <a:srgbClr val="44546A">
                        <a:lumMod val="75000"/>
                      </a:srgbClr>
                    </a:solidFill>
                  </a:rPr>
                  <a:t>MSA</a:t>
                </a:r>
                <a:r>
                  <a:rPr lang="ko-KR" altLang="en-US" sz="2000" b="1" dirty="0">
                    <a:solidFill>
                      <a:srgbClr val="44546A">
                        <a:lumMod val="75000"/>
                      </a:srgbClr>
                    </a:solidFill>
                  </a:rPr>
                  <a:t> 기반</a:t>
                </a:r>
              </a:p>
            </p:txBody>
          </p:sp>
        </p:grpSp>
      </p:grpSp>
      <p:sp>
        <p:nvSpPr>
          <p:cNvPr id="14" name="직사각형 13"/>
          <p:cNvSpPr/>
          <p:nvPr/>
        </p:nvSpPr>
        <p:spPr>
          <a:xfrm>
            <a:off x="1163452" y="1923891"/>
            <a:ext cx="9793088" cy="3672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1199456" y="4951669"/>
            <a:ext cx="353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API 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출력</a:t>
            </a: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ko-KR" altLang="en-US" sz="2400" b="1" dirty="0">
                <a:solidFill>
                  <a:srgbClr val="A568D2"/>
                </a:solidFill>
              </a:rPr>
              <a:t>타서비스 연동</a:t>
            </a: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)</a:t>
            </a:r>
            <a:endParaRPr lang="ko-KR" altLang="en-US" sz="2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3" name="Rectangle 71"/>
          <p:cNvSpPr>
            <a:spLocks/>
          </p:cNvSpPr>
          <p:nvPr/>
        </p:nvSpPr>
        <p:spPr>
          <a:xfrm>
            <a:off x="1857419" y="3004239"/>
            <a:ext cx="1933796" cy="1653106"/>
          </a:xfrm>
          <a:prstGeom prst="rect">
            <a:avLst/>
          </a:pr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800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l="106" r="2455"/>
          <a:stretch/>
        </p:blipFill>
        <p:spPr>
          <a:xfrm>
            <a:off x="4974750" y="2204864"/>
            <a:ext cx="6264696" cy="186690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5" name="오른쪽 화살표 34"/>
          <p:cNvSpPr>
            <a:spLocks/>
          </p:cNvSpPr>
          <p:nvPr/>
        </p:nvSpPr>
        <p:spPr>
          <a:xfrm rot="5400000">
            <a:off x="8045464" y="4037156"/>
            <a:ext cx="274203" cy="287020"/>
          </a:xfrm>
          <a:prstGeom prst="rightArrow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872" y="4379388"/>
            <a:ext cx="6305550" cy="19335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39" name="그룹 38"/>
          <p:cNvGrpSpPr/>
          <p:nvPr/>
        </p:nvGrpSpPr>
        <p:grpSpPr>
          <a:xfrm>
            <a:off x="1057336" y="1728286"/>
            <a:ext cx="9440883" cy="369332"/>
            <a:chOff x="1057336" y="1670167"/>
            <a:chExt cx="944088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1057336" y="1670167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</a:rPr>
                <a:t>비식별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</a:rPr>
                <a:t> 처리 및 검증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4721599" y="1670167"/>
              <a:ext cx="353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44546A">
                      <a:lumMod val="75000"/>
                    </a:srgbClr>
                  </a:solidFill>
                </a:rPr>
                <a:t>API </a:t>
              </a:r>
              <a:r>
                <a:rPr lang="ko-KR" altLang="en-US" b="1" dirty="0">
                  <a:solidFill>
                    <a:srgbClr val="44546A">
                      <a:lumMod val="75000"/>
                    </a:srgbClr>
                  </a:solidFill>
                </a:rPr>
                <a:t>출력</a:t>
              </a:r>
              <a:r>
                <a:rPr lang="en-US" altLang="ko-KR" b="1" dirty="0">
                  <a:solidFill>
                    <a:srgbClr val="44546A">
                      <a:lumMod val="75000"/>
                    </a:srgbClr>
                  </a:solidFill>
                </a:rPr>
                <a:t>(</a:t>
              </a:r>
              <a:r>
                <a:rPr lang="ko-KR" altLang="en-US" b="1" dirty="0">
                  <a:solidFill>
                    <a:srgbClr val="44546A">
                      <a:lumMod val="75000"/>
                    </a:srgbClr>
                  </a:solidFill>
                </a:rPr>
                <a:t>타서비스 연동</a:t>
              </a:r>
              <a:r>
                <a:rPr lang="en-US" altLang="ko-KR" b="1" dirty="0">
                  <a:solidFill>
                    <a:srgbClr val="44546A">
                      <a:lumMod val="75000"/>
                    </a:srgbClr>
                  </a:solidFill>
                </a:rPr>
                <a:t>)</a:t>
              </a:r>
              <a:endParaRPr lang="ko-KR" altLang="en-US" b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8897605" y="1670167"/>
              <a:ext cx="1600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Data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</a:rPr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5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31704" y="4650634"/>
            <a:ext cx="406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개요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7885" y="3719610"/>
            <a:ext cx="23417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1559496" y="5581658"/>
            <a:ext cx="5472608" cy="75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2864752" y="871969"/>
            <a:ext cx="3572827" cy="5064611"/>
            <a:chOff x="8211805" y="871969"/>
            <a:chExt cx="3572827" cy="5064611"/>
          </a:xfrm>
        </p:grpSpPr>
        <p:sp>
          <p:nvSpPr>
            <p:cNvPr id="7" name="TextBox 6"/>
            <p:cNvSpPr txBox="1"/>
            <p:nvPr/>
          </p:nvSpPr>
          <p:spPr>
            <a:xfrm>
              <a:off x="8211805" y="871969"/>
              <a:ext cx="2589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프로젝트 </a:t>
              </a:r>
              <a:r>
                <a:rPr lang="ko-KR" altLang="en-US" b="1" spc="-15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 배경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11805" y="1542723"/>
              <a:ext cx="3202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b="1" spc="-150" noProof="0" dirty="0" err="1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비식별</a:t>
              </a:r>
              <a:r>
                <a:rPr lang="ko-KR" altLang="en-US" b="1" spc="-150" noProof="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조치란</a:t>
              </a:r>
              <a:r>
                <a:rPr lang="en-US" altLang="ko-KR" b="1" spc="-150" noProof="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11805" y="2213477"/>
              <a:ext cx="3202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비식별화</a:t>
              </a:r>
              <a:r>
                <a:rPr kumimoji="0" lang="ko-KR" alt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처리 종류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11805" y="2884231"/>
              <a:ext cx="3572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ARX </a:t>
              </a:r>
              <a:r>
                <a:rPr lang="en-US" altLang="ko-KR" spc="-15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</a:t>
              </a:r>
              <a:r>
                <a:rPr lang="en-US" altLang="ko-KR" spc="-150" dirty="0" err="1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Anonymization</a:t>
              </a:r>
              <a:r>
                <a:rPr lang="en-US" altLang="ko-KR" spc="-15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Tool </a:t>
              </a:r>
              <a:endParaRPr lang="ko-KR" altLang="en-US" spc="-15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11805" y="3554985"/>
              <a:ext cx="2805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ko-KR" altLang="en-US" b="1" spc="-150" dirty="0">
                  <a:solidFill>
                    <a:srgbClr val="FFFF00"/>
                  </a:solidFill>
                  <a:latin typeface="맑은 고딕" panose="020B0503020000020004" pitchFamily="50" charset="-127"/>
                </a:rPr>
                <a:t>기존 서비스 벤치마킹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11805" y="4225739"/>
              <a:ext cx="2157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구성원 및 역할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11805" y="4896493"/>
              <a:ext cx="179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b="1" spc="-15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일정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211805" y="5567248"/>
              <a:ext cx="2373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b="1" spc="-15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세부 일정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-1464840" y="431455"/>
            <a:ext cx="1090755" cy="5618608"/>
            <a:chOff x="-1464840" y="431455"/>
            <a:chExt cx="1090755" cy="5618608"/>
          </a:xfrm>
        </p:grpSpPr>
        <p:sp>
          <p:nvSpPr>
            <p:cNvPr id="8" name="TextBox 7"/>
            <p:cNvSpPr txBox="1"/>
            <p:nvPr/>
          </p:nvSpPr>
          <p:spPr>
            <a:xfrm>
              <a:off x="-1464840" y="431455"/>
              <a:ext cx="1090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</a:rPr>
                <a:t>1.</a:t>
              </a: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1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 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1464840" y="1102209"/>
              <a:ext cx="1090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</a:rPr>
                <a:t>1.</a:t>
              </a: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2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 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464840" y="1772963"/>
              <a:ext cx="1090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</a:rPr>
                <a:t>1.</a:t>
              </a: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3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 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1464840" y="2443717"/>
              <a:ext cx="1090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</a:rPr>
                <a:t>1.</a:t>
              </a: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4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 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1464840" y="3114471"/>
              <a:ext cx="1090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</a:rPr>
                <a:t>1.</a:t>
              </a: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5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 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1464839" y="3785225"/>
              <a:ext cx="1090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</a:rPr>
                <a:t>1.</a:t>
              </a: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6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 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-1464839" y="4455979"/>
              <a:ext cx="1090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</a:rPr>
                <a:t>1.</a:t>
              </a: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7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 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1464839" y="5126733"/>
              <a:ext cx="1090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</a:rPr>
                <a:t>1.</a:t>
              </a: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8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 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061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47728" y="95073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3.7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주요기능</a:t>
            </a: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3</a:t>
            </a:r>
            <a:endParaRPr lang="ko-KR" altLang="en-US" sz="3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30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47923" y="2204864"/>
            <a:ext cx="9793088" cy="3466855"/>
            <a:chOff x="1487488" y="1978369"/>
            <a:chExt cx="9793088" cy="3466855"/>
          </a:xfrm>
        </p:grpSpPr>
        <p:sp>
          <p:nvSpPr>
            <p:cNvPr id="7" name="직사각형 6"/>
            <p:cNvSpPr/>
            <p:nvPr/>
          </p:nvSpPr>
          <p:spPr>
            <a:xfrm>
              <a:off x="1487488" y="1988840"/>
              <a:ext cx="9793088" cy="345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143672" y="1978369"/>
              <a:ext cx="2389798" cy="3227657"/>
              <a:chOff x="6446520" y="2346960"/>
              <a:chExt cx="1828013" cy="2468911"/>
            </a:xfrm>
          </p:grpSpPr>
          <p:sp>
            <p:nvSpPr>
              <p:cNvPr id="26" name="TextBox 25"/>
              <p:cNvSpPr txBox="1">
                <a:spLocks/>
              </p:cNvSpPr>
              <p:nvPr/>
            </p:nvSpPr>
            <p:spPr>
              <a:xfrm rot="16200000">
                <a:off x="7167819" y="3709158"/>
                <a:ext cx="492443" cy="1720984"/>
              </a:xfrm>
              <a:prstGeom prst="rect">
                <a:avLst/>
              </a:prstGeom>
              <a:noFill/>
            </p:spPr>
            <p:txBody>
              <a:bodyPr vert="eaVert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2000" b="1" dirty="0" err="1">
                    <a:solidFill>
                      <a:srgbClr val="44546A">
                        <a:lumMod val="75000"/>
                      </a:srgbClr>
                    </a:solidFill>
                  </a:rPr>
                  <a:t>클라우드</a:t>
                </a:r>
                <a:r>
                  <a:rPr lang="ko-KR" altLang="en-US" sz="2000" b="1" dirty="0">
                    <a:solidFill>
                      <a:srgbClr val="44546A">
                        <a:lumMod val="75000"/>
                      </a:srgbClr>
                    </a:solidFill>
                  </a:rPr>
                  <a:t> 기반</a:t>
                </a:r>
              </a:p>
            </p:txBody>
          </p:sp>
          <p:pic>
            <p:nvPicPr>
              <p:cNvPr id="27" name="그림 26" descr="/Users/griffindouble/Library/Group Containers/L48J367XN4.com.infraware.PolarisOffice/EngineTemp/9689/fImage200326166630.png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46520" y="2346960"/>
                <a:ext cx="1801495" cy="1801495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6384032" y="2022459"/>
              <a:ext cx="2834288" cy="3183568"/>
              <a:chOff x="6762826" y="2238872"/>
              <a:chExt cx="2213494" cy="248627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2826" y="2238872"/>
                <a:ext cx="2213494" cy="1941950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>
                <a:spLocks/>
              </p:cNvSpPr>
              <p:nvPr/>
            </p:nvSpPr>
            <p:spPr>
              <a:xfrm rot="16200000">
                <a:off x="7636376" y="3844453"/>
                <a:ext cx="492443" cy="1268938"/>
              </a:xfrm>
              <a:prstGeom prst="rect">
                <a:avLst/>
              </a:prstGeom>
              <a:noFill/>
            </p:spPr>
            <p:txBody>
              <a:bodyPr vert="eaVert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1" dirty="0">
                    <a:solidFill>
                      <a:srgbClr val="44546A">
                        <a:lumMod val="75000"/>
                      </a:srgbClr>
                    </a:solidFill>
                  </a:rPr>
                  <a:t>MSA</a:t>
                </a:r>
                <a:r>
                  <a:rPr lang="ko-KR" altLang="en-US" sz="2000" b="1" dirty="0">
                    <a:solidFill>
                      <a:srgbClr val="44546A">
                        <a:lumMod val="75000"/>
                      </a:srgbClr>
                    </a:solidFill>
                  </a:rPr>
                  <a:t> 기반</a:t>
                </a:r>
              </a:p>
            </p:txBody>
          </p:sp>
        </p:grpSp>
      </p:grpSp>
      <p:sp>
        <p:nvSpPr>
          <p:cNvPr id="14" name="직사각형 13"/>
          <p:cNvSpPr/>
          <p:nvPr/>
        </p:nvSpPr>
        <p:spPr>
          <a:xfrm>
            <a:off x="1163452" y="1923891"/>
            <a:ext cx="9793088" cy="3672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2092377" y="4989460"/>
            <a:ext cx="160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Data 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설정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6910" t="11305" r="4151" b="4696"/>
          <a:stretch/>
        </p:blipFill>
        <p:spPr>
          <a:xfrm>
            <a:off x="1799369" y="2816964"/>
            <a:ext cx="2016224" cy="20162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l="1759" r="2005" b="1735"/>
          <a:stretch/>
        </p:blipFill>
        <p:spPr>
          <a:xfrm>
            <a:off x="4371503" y="2232896"/>
            <a:ext cx="6372274" cy="4118956"/>
          </a:xfrm>
          <a:prstGeom prst="rect">
            <a:avLst/>
          </a:prstGeom>
          <a:ln w="28575">
            <a:solidFill>
              <a:srgbClr val="4F81BD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5575078" y="6027057"/>
            <a:ext cx="1745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100" spc="-150" dirty="0">
                <a:solidFill>
                  <a:srgbClr val="1F497D">
                    <a:lumMod val="75000"/>
                  </a:srgbClr>
                </a:solidFill>
                <a:latin typeface="+mj-lt"/>
                <a:ea typeface="HY헤드라인M" pitchFamily="18" charset="-127"/>
              </a:rPr>
              <a:t>행 개수 파악 널의 개수 파악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057336" y="1728286"/>
            <a:ext cx="9440883" cy="369332"/>
            <a:chOff x="1057336" y="1670167"/>
            <a:chExt cx="944088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1057336" y="1670167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</a:rPr>
                <a:t>비식별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</a:rPr>
                <a:t> 처리 및 검증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4721599" y="1670167"/>
              <a:ext cx="353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API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</a:rPr>
                <a:t>출력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(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</a:rPr>
                <a:t>타서비스 연동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8897605" y="1670167"/>
              <a:ext cx="1600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44546A">
                      <a:lumMod val="75000"/>
                    </a:srgbClr>
                  </a:solidFill>
                </a:rPr>
                <a:t>Data </a:t>
              </a:r>
              <a:r>
                <a:rPr lang="ko-KR" altLang="en-US" b="1" dirty="0">
                  <a:solidFill>
                    <a:srgbClr val="44546A">
                      <a:lumMod val="75000"/>
                    </a:srgbClr>
                  </a:solidFill>
                </a:rPr>
                <a:t>설정</a:t>
              </a: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529561" y="2836214"/>
            <a:ext cx="936104" cy="3132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586711" y="2834787"/>
            <a:ext cx="1196803" cy="3132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040216" y="2831655"/>
            <a:ext cx="1539509" cy="3132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797283" y="2833686"/>
            <a:ext cx="838557" cy="3132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55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31704" y="4650634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동영상 시연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7885" y="3719610"/>
            <a:ext cx="23417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559496" y="5589240"/>
            <a:ext cx="8496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31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37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2207568" y="1017612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프로젝트 동영상 시연 </a:t>
            </a:r>
            <a:r>
              <a:rPr lang="en-US" altLang="ko-KR" sz="20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Kafka</a:t>
            </a:r>
            <a:r>
              <a:rPr lang="ko-KR" altLang="en-US" sz="20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를 이용한 타서비스 연동</a:t>
            </a:r>
            <a:endParaRPr lang="ko-KR" altLang="en-US" sz="3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32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D766A9-C870-4FCA-950C-997E23AA6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3966"/>
          <a:stretch/>
        </p:blipFill>
        <p:spPr>
          <a:xfrm>
            <a:off x="1343472" y="1783287"/>
            <a:ext cx="3936206" cy="3842837"/>
          </a:xfrm>
          <a:prstGeom prst="rect">
            <a:avLst/>
          </a:prstGeom>
        </p:spPr>
      </p:pic>
      <p:pic>
        <p:nvPicPr>
          <p:cNvPr id="12" name="그림 11">
            <a:hlinkClick r:id="rId4" action="ppaction://hlinkfile"/>
            <a:extLst>
              <a:ext uri="{FF2B5EF4-FFF2-40B4-BE49-F238E27FC236}">
                <a16:creationId xmlns:a16="http://schemas.microsoft.com/office/drawing/2014/main" id="{C678B1A9-5BAC-4E87-9DD1-52F546471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00" y="1916183"/>
            <a:ext cx="37433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49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31704" y="4650634"/>
            <a:ext cx="7128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향후 개선사항 및 기대효과</a:t>
            </a:r>
            <a:endParaRPr kumimoji="0" lang="ko-KR" altLang="en-US" sz="44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57885" y="3719610"/>
            <a:ext cx="23417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05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559496" y="5589240"/>
            <a:ext cx="8496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33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149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47728" y="95073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5.1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기대 효과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34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695" y="1958594"/>
            <a:ext cx="3319973" cy="31985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5087888" y="3485018"/>
            <a:ext cx="2155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4000" b="1" spc="-150" dirty="0">
                <a:solidFill>
                  <a:srgbClr val="1F497D">
                    <a:lumMod val="75000"/>
                  </a:srgb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20</a:t>
            </a:r>
            <a:r>
              <a:rPr lang="ko-KR" altLang="en-US" sz="4000" b="1" spc="-150" dirty="0">
                <a:solidFill>
                  <a:srgbClr val="1F497D">
                    <a:lumMod val="75000"/>
                  </a:srgb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세기</a:t>
            </a:r>
            <a:endParaRPr lang="ko-KR" altLang="en-US" sz="4000" b="1" spc="-150" dirty="0">
              <a:solidFill>
                <a:srgbClr val="1F497D">
                  <a:lumMod val="75000"/>
                </a:srgbClr>
              </a:solidFill>
              <a:latin typeface="DejaVu Sans Mono" panose="020B0609030804020204" pitchFamily="49" charset="0"/>
              <a:ea typeface="HY궁서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9859919" y="4674470"/>
            <a:ext cx="600164" cy="27757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한국석유공사 석유의 미래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KBS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hlinkClick r:id="rId4"/>
              </a:rPr>
              <a:t>다큐세상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 링크 주소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21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세기 데이터 설명 링크 주소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1697659"/>
            <a:ext cx="5715000" cy="3762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4966139" y="5457418"/>
            <a:ext cx="225972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4000" b="1" spc="-150" dirty="0">
                <a:solidFill>
                  <a:srgbClr val="1F497D">
                    <a:lumMod val="75000"/>
                  </a:srgb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21</a:t>
            </a:r>
            <a:r>
              <a:rPr lang="ko-KR" altLang="en-US" sz="4000" b="1" spc="-150" dirty="0">
                <a:solidFill>
                  <a:srgbClr val="1F497D">
                    <a:lumMod val="75000"/>
                  </a:srgb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세기</a:t>
            </a:r>
          </a:p>
        </p:txBody>
      </p:sp>
    </p:spTree>
    <p:extLst>
      <p:ext uri="{BB962C8B-B14F-4D97-AF65-F5344CB8AC3E}">
        <p14:creationId xmlns:p14="http://schemas.microsoft.com/office/powerpoint/2010/main" val="344015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srgbClr val="17375E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35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47728" y="95073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5.2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개선 방안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0420411" y="5194558"/>
            <a:ext cx="323165" cy="21393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hlinkClick r:id="rId3"/>
              </a:rPr>
              <a:t>비식별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 데이터 거래소 이미지 링크 주소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431704" y="2281288"/>
            <a:ext cx="2085633" cy="3334176"/>
            <a:chOff x="9048328" y="2492896"/>
            <a:chExt cx="2085633" cy="333417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9048328" y="4700673"/>
              <a:ext cx="2085633" cy="11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b="1" spc="-150" dirty="0">
                  <a:solidFill>
                    <a:srgbClr val="1F497D">
                      <a:lumMod val="75000"/>
                    </a:srgbClr>
                  </a:solidFill>
                  <a:ea typeface="HY헤드라인M" pitchFamily="18" charset="-127"/>
                </a:rPr>
                <a:t>대용량 파일의 속도 개선</a:t>
              </a:r>
              <a:endParaRPr lang="en-US" altLang="ko-KR" sz="24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4854" t="4528" r="6562" b="4007"/>
            <a:stretch/>
          </p:blipFill>
          <p:spPr>
            <a:xfrm>
              <a:off x="9048328" y="2492896"/>
              <a:ext cx="1944216" cy="194421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983432" y="2904889"/>
            <a:ext cx="2088232" cy="2497892"/>
            <a:chOff x="6182724" y="2636912"/>
            <a:chExt cx="2408459" cy="288094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112E4-95E5-4445-829C-F94CDB25E7C4}"/>
                </a:ext>
              </a:extLst>
            </p:cNvPr>
            <p:cNvSpPr txBox="1"/>
            <p:nvPr/>
          </p:nvSpPr>
          <p:spPr>
            <a:xfrm>
              <a:off x="6182724" y="4772407"/>
              <a:ext cx="2408459" cy="74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b="1" spc="-150" dirty="0" err="1">
                  <a:solidFill>
                    <a:srgbClr val="1F497D">
                      <a:lumMod val="75000"/>
                    </a:srgbClr>
                  </a:solidFill>
                  <a:ea typeface="HY헤드라인M" pitchFamily="18" charset="-127"/>
                </a:rPr>
                <a:t>미리보기</a:t>
              </a:r>
              <a:r>
                <a:rPr lang="ko-KR" altLang="en-US" sz="2400" b="1" spc="-150" dirty="0">
                  <a:solidFill>
                    <a:srgbClr val="1F497D">
                      <a:lumMod val="75000"/>
                    </a:srgbClr>
                  </a:solidFill>
                  <a:ea typeface="HY헤드라인M" pitchFamily="18" charset="-127"/>
                </a:rPr>
                <a:t> 기능</a:t>
              </a:r>
              <a:endParaRPr lang="en-US" altLang="ko-KR" sz="24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5"/>
            <a:srcRect l="4626" t="5194" r="4578" b="11853"/>
            <a:stretch/>
          </p:blipFill>
          <p:spPr>
            <a:xfrm>
              <a:off x="6431970" y="2636912"/>
              <a:ext cx="1872208" cy="1656184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6067976" y="2904889"/>
            <a:ext cx="2203566" cy="1251088"/>
            <a:chOff x="548640" y="2794000"/>
            <a:chExt cx="1457325" cy="82740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820" y="2825115"/>
              <a:ext cx="652145" cy="704215"/>
            </a:xfrm>
            <a:prstGeom prst="rect">
              <a:avLst/>
            </a:prstGeom>
            <a:noFill/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" y="2794000"/>
              <a:ext cx="678815" cy="827405"/>
            </a:xfrm>
            <a:prstGeom prst="rect">
              <a:avLst/>
            </a:prstGeom>
            <a:noFill/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5879976" y="4680344"/>
            <a:ext cx="273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다양한 </a:t>
            </a:r>
            <a:r>
              <a:rPr lang="ko-KR" altLang="en-US" sz="24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확장자</a:t>
            </a:r>
            <a:r>
              <a:rPr lang="ko-KR" altLang="en-US" sz="24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제공</a:t>
            </a:r>
            <a:endParaRPr lang="en-US" altLang="ko-KR" sz="24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8760296" y="4561441"/>
            <a:ext cx="2448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4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이미지</a:t>
            </a: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, </a:t>
            </a:r>
            <a:r>
              <a:rPr lang="ko-KR" altLang="en-US" sz="24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영상의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</a:t>
            </a:r>
            <a:endParaRPr lang="en-US" altLang="ko-KR" sz="3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  <a:p>
            <a:pPr algn="ctr">
              <a:defRPr/>
            </a:pPr>
            <a:r>
              <a:rPr lang="ko-KR" altLang="en-US" sz="24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비식별화</a:t>
            </a:r>
            <a:endParaRPr lang="en-US" altLang="ko-KR" sz="24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  <a:p>
            <a:pPr algn="ctr">
              <a:defRPr/>
            </a:pPr>
            <a:endParaRPr lang="ko-KR" altLang="en-US" sz="24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pic>
        <p:nvPicPr>
          <p:cNvPr id="22" name="Picture 4" descr="영상을 홍보하는 방법 7가지를 소개합니다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6" r="12799"/>
          <a:stretch/>
        </p:blipFill>
        <p:spPr bwMode="auto">
          <a:xfrm>
            <a:off x="8801044" y="2435284"/>
            <a:ext cx="2475003" cy="183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147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srgbClr val="17375E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36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404664"/>
            <a:ext cx="8543925" cy="606742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359696" y="4509120"/>
            <a:ext cx="51845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359696" y="4744194"/>
            <a:ext cx="864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10847821" y="5580881"/>
            <a:ext cx="323165" cy="136672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중앙일보 기사 링크 주소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64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37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75520" y="270892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51784" y="69269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51784" y="1890698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27848" y="4818638"/>
            <a:ext cx="27363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tx2">
                    <a:lumMod val="50000"/>
                  </a:schemeClr>
                </a:solidFill>
              </a:rPr>
              <a:t>Q&amp;A</a:t>
            </a:r>
            <a:endParaRPr lang="ko-KR" altLang="en-US" sz="35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6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4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83732" y="9181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Sixth </a:t>
            </a:r>
            <a:r>
              <a:rPr lang="en-US" altLang="ko-KR" sz="3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Sence</a:t>
            </a:r>
            <a:endParaRPr lang="ko-KR" altLang="en-US" sz="3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09" y="2060848"/>
            <a:ext cx="1937163" cy="25828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6643" t="22582" r="7291" b="15501"/>
          <a:stretch/>
        </p:blipFill>
        <p:spPr>
          <a:xfrm>
            <a:off x="7268681" y="2060848"/>
            <a:ext cx="1974162" cy="25516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b="2788"/>
          <a:stretch/>
        </p:blipFill>
        <p:spPr>
          <a:xfrm>
            <a:off x="867604" y="2060848"/>
            <a:ext cx="1709900" cy="25378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b="11289"/>
          <a:stretch/>
        </p:blipFill>
        <p:spPr>
          <a:xfrm>
            <a:off x="5151477" y="2060848"/>
            <a:ext cx="1798799" cy="255160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247" y="2060848"/>
            <a:ext cx="1903403" cy="25378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203880" y="4777700"/>
            <a:ext cx="10373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 err="1">
                <a:solidFill>
                  <a:srgbClr val="44546A">
                    <a:lumMod val="75000"/>
                  </a:srgbClr>
                </a:solidFill>
              </a:rPr>
              <a:t>김신학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586532" y="4747948"/>
            <a:ext cx="10373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</a:rPr>
              <a:t>최지훈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395206" y="4747948"/>
            <a:ext cx="10373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</a:rPr>
              <a:t>최민영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732541" y="4747948"/>
            <a:ext cx="10373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</a:rPr>
              <a:t>이동욱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9995203" y="4747948"/>
            <a:ext cx="10373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 err="1">
                <a:solidFill>
                  <a:srgbClr val="44546A">
                    <a:lumMod val="75000"/>
                  </a:srgbClr>
                </a:solidFill>
              </a:rPr>
              <a:t>노설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8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5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83732" y="9181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구성원 및 역할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2" name="Google Shape;165;p20"/>
          <p:cNvGraphicFramePr/>
          <p:nvPr>
            <p:extLst>
              <p:ext uri="{D42A27DB-BD31-4B8C-83A1-F6EECF244321}">
                <p14:modId xmlns:p14="http://schemas.microsoft.com/office/powerpoint/2010/main" val="768119383"/>
              </p:ext>
            </p:extLst>
          </p:nvPr>
        </p:nvGraphicFramePr>
        <p:xfrm>
          <a:off x="613767" y="1883324"/>
          <a:ext cx="5062852" cy="43539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8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4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6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>
                          <a:solidFill>
                            <a:schemeClr val="lt1"/>
                          </a:solidFill>
                        </a:rPr>
                        <a:t>구성원</a:t>
                      </a:r>
                      <a:endParaRPr sz="1800" dirty="0"/>
                    </a:p>
                  </a:txBody>
                  <a:tcPr marL="4225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BA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>
                          <a:solidFill>
                            <a:schemeClr val="lt1"/>
                          </a:solidFill>
                        </a:rPr>
                        <a:t>역할</a:t>
                      </a:r>
                      <a:endParaRPr sz="1800" dirty="0"/>
                    </a:p>
                  </a:txBody>
                  <a:tcPr marL="4225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709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이준화</a:t>
                      </a:r>
                      <a:endParaRPr sz="16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b="1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600" b="1" dirty="0" err="1">
                          <a:solidFill>
                            <a:schemeClr val="dk1"/>
                          </a:solidFill>
                        </a:rPr>
                        <a:t>멘토</a:t>
                      </a:r>
                      <a:r>
                        <a:rPr lang="ko-KR" sz="1600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b="1" dirty="0"/>
                    </a:p>
                  </a:txBody>
                  <a:tcPr marL="72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•"/>
                      </a:pPr>
                      <a:r>
                        <a:rPr lang="ko-KR" altLang="en-US" sz="1600" b="1" dirty="0" err="1">
                          <a:solidFill>
                            <a:schemeClr val="dk1"/>
                          </a:solidFill>
                        </a:rPr>
                        <a:t>멘토</a:t>
                      </a:r>
                      <a:endParaRPr sz="16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9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b="1" dirty="0" err="1">
                          <a:solidFill>
                            <a:schemeClr val="dk1"/>
                          </a:solidFill>
                        </a:rPr>
                        <a:t>김신학</a:t>
                      </a:r>
                      <a:endParaRPr sz="16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600" b="1" dirty="0">
                          <a:solidFill>
                            <a:schemeClr val="dk1"/>
                          </a:solidFill>
                        </a:rPr>
                        <a:t>(팀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장</a:t>
                      </a:r>
                      <a:r>
                        <a:rPr lang="ko-KR" sz="1600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b="1" dirty="0"/>
                    </a:p>
                  </a:txBody>
                  <a:tcPr marL="72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•"/>
                      </a:pP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파일 처리 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</a:rPr>
                        <a:t>( 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파일 업로드 및 분석 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171450" marR="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Malgun Gothic"/>
                        <a:buChar char="•"/>
                      </a:pP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타서비스와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연동 설정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 KAFKA 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10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최민영</a:t>
                      </a:r>
                      <a:endParaRPr sz="16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solidFill>
                            <a:schemeClr val="dk1"/>
                          </a:solidFill>
                        </a:rPr>
                        <a:t>(팀원)</a:t>
                      </a:r>
                      <a:endParaRPr sz="1600" dirty="0"/>
                    </a:p>
                  </a:txBody>
                  <a:tcPr marL="72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•"/>
                      </a:pPr>
                      <a:r>
                        <a:rPr lang="ko-KR" altLang="en-US" sz="1600" b="1" dirty="0" err="1">
                          <a:solidFill>
                            <a:schemeClr val="dk1"/>
                          </a:solidFill>
                        </a:rPr>
                        <a:t>비식별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 오픈소스 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</a:rPr>
                        <a:t>ARX 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분석 및 추출</a:t>
                      </a:r>
                    </a:p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•"/>
                      </a:pPr>
                      <a:r>
                        <a:rPr lang="ko-KR" altLang="en-US" sz="1600" b="1" dirty="0" err="1">
                          <a:solidFill>
                            <a:schemeClr val="dk1"/>
                          </a:solidFill>
                        </a:rPr>
                        <a:t>비식별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</a:rPr>
                        <a:t>API 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서버 개발 및 테스트</a:t>
                      </a:r>
                      <a:endParaRPr lang="en-US" altLang="ko-KR" sz="1600" b="1" dirty="0">
                        <a:solidFill>
                          <a:schemeClr val="dk1"/>
                        </a:solidFill>
                      </a:endParaRPr>
                    </a:p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•"/>
                      </a:pPr>
                      <a:r>
                        <a:rPr lang="ko-KR" alt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비식별서버와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Frontend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간 연결</a:t>
                      </a: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165;p20"/>
          <p:cNvGraphicFramePr/>
          <p:nvPr>
            <p:extLst>
              <p:ext uri="{D42A27DB-BD31-4B8C-83A1-F6EECF244321}">
                <p14:modId xmlns:p14="http://schemas.microsoft.com/office/powerpoint/2010/main" val="905864784"/>
              </p:ext>
            </p:extLst>
          </p:nvPr>
        </p:nvGraphicFramePr>
        <p:xfrm>
          <a:off x="5663952" y="1882924"/>
          <a:ext cx="5976664" cy="43496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25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1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>
                          <a:solidFill>
                            <a:schemeClr val="lt1"/>
                          </a:solidFill>
                        </a:rPr>
                        <a:t>구성원</a:t>
                      </a:r>
                      <a:endParaRPr sz="1800" dirty="0"/>
                    </a:p>
                  </a:txBody>
                  <a:tcPr marL="4225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BA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>
                          <a:solidFill>
                            <a:schemeClr val="lt1"/>
                          </a:solidFill>
                        </a:rPr>
                        <a:t>역할</a:t>
                      </a:r>
                      <a:endParaRPr sz="1800" dirty="0"/>
                    </a:p>
                  </a:txBody>
                  <a:tcPr marL="4225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0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최지훈</a:t>
                      </a:r>
                      <a:endParaRPr sz="16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600" b="1" dirty="0">
                          <a:solidFill>
                            <a:schemeClr val="dk1"/>
                          </a:solidFill>
                        </a:rPr>
                        <a:t>(팀원)</a:t>
                      </a:r>
                      <a:endParaRPr sz="1600" dirty="0"/>
                    </a:p>
                  </a:txBody>
                  <a:tcPr marL="72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•"/>
                      </a:pPr>
                      <a:r>
                        <a:rPr lang="ko-KR" altLang="en-US" sz="1600" b="1" dirty="0" err="1">
                          <a:solidFill>
                            <a:schemeClr val="dk1"/>
                          </a:solidFill>
                        </a:rPr>
                        <a:t>비식별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 오픈소스 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</a:rPr>
                        <a:t>ARX 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분석 및 추출</a:t>
                      </a:r>
                    </a:p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•"/>
                      </a:pPr>
                      <a:r>
                        <a:rPr lang="ko-KR" altLang="en-US" sz="1600" b="1" dirty="0" err="1">
                          <a:solidFill>
                            <a:schemeClr val="dk1"/>
                          </a:solidFill>
                        </a:rPr>
                        <a:t>비식별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</a:rPr>
                        <a:t>API 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서버 테스트</a:t>
                      </a:r>
                      <a:endParaRPr lang="en-US" altLang="ko-KR" sz="1600" b="1" dirty="0">
                        <a:solidFill>
                          <a:schemeClr val="dk1"/>
                        </a:solidFill>
                      </a:endParaRPr>
                    </a:p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•"/>
                      </a:pP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쿠버네티스 인프라 환경 구축 및 설정</a:t>
                      </a:r>
                      <a:endParaRPr lang="en-US" altLang="ko-KR" sz="16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0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b="1" dirty="0">
                          <a:solidFill>
                            <a:schemeClr val="dk1"/>
                          </a:solidFill>
                        </a:rPr>
                        <a:t>이동욱</a:t>
                      </a:r>
                      <a:endParaRPr sz="16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solidFill>
                            <a:schemeClr val="dk1"/>
                          </a:solidFill>
                        </a:rPr>
                        <a:t>(팀원)</a:t>
                      </a:r>
                      <a:endParaRPr sz="1600" dirty="0"/>
                    </a:p>
                  </a:txBody>
                  <a:tcPr marL="72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•"/>
                      </a:pPr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Thymeleaf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이용한 </a:t>
                      </a:r>
                      <a:r>
                        <a:rPr lang="ko-KR" alt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프론트엔드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lvl="0" indent="-158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•"/>
                      </a:pP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파일 업로드 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API/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서버 통신을 위한 처리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0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b="1" dirty="0" err="1">
                          <a:solidFill>
                            <a:schemeClr val="dk1"/>
                          </a:solidFill>
                        </a:rPr>
                        <a:t>노설</a:t>
                      </a:r>
                      <a:endParaRPr sz="16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600" b="1" dirty="0">
                          <a:solidFill>
                            <a:schemeClr val="dk1"/>
                          </a:solidFill>
                        </a:rPr>
                        <a:t>(팀원)</a:t>
                      </a:r>
                      <a:endParaRPr sz="1600" dirty="0"/>
                    </a:p>
                  </a:txBody>
                  <a:tcPr marL="72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58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Tx/>
                        <a:buChar char="•"/>
                      </a:pP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Spring/ JPA/</a:t>
                      </a:r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MyBatis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을 이용하여 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lvl="0" indent="-158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Tx/>
                        <a:buChar char="•"/>
                      </a:pPr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RESTful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Web Services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lvl="0" indent="-158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Tx/>
                        <a:buChar char="•"/>
                      </a:pP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 암호화 처리 및 유효성 검사 구현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25" marT="4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73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83732" y="9181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1.1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프로젝트 기획 배경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6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4" name="Picture 2" descr="4차 산업혁명의 명암: 당신의 일자리를 지키는 방법 | Save Internet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636912"/>
            <a:ext cx="5328592" cy="35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reative and Smart! LG CNS :: 개인정보 영향평가(PIA)는 어떻게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3993228"/>
            <a:ext cx="4485722" cy="19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6549274" y="3100608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spc="-150" dirty="0" err="1">
                <a:solidFill>
                  <a:srgbClr val="FF0000"/>
                </a:solidFill>
                <a:ea typeface="HY헤드라인M" pitchFamily="18" charset="-127"/>
              </a:rPr>
              <a:t>비식별화</a:t>
            </a:r>
            <a:endParaRPr lang="ko-KR" altLang="en-US" sz="3200" b="1" spc="-150" dirty="0">
              <a:solidFill>
                <a:srgbClr val="FF0000"/>
              </a:solidFill>
              <a:ea typeface="HY헤드라인M" pitchFamily="18" charset="-127"/>
            </a:endParaRPr>
          </a:p>
        </p:txBody>
      </p:sp>
      <p:sp>
        <p:nvSpPr>
          <p:cNvPr id="6" name="육각형 5"/>
          <p:cNvSpPr/>
          <p:nvPr/>
        </p:nvSpPr>
        <p:spPr>
          <a:xfrm>
            <a:off x="2207568" y="4293096"/>
            <a:ext cx="792088" cy="720083"/>
          </a:xfrm>
          <a:prstGeom prst="hexagon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2243572" y="4530028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200" b="1" spc="-150" dirty="0" err="1">
                <a:solidFill>
                  <a:srgbClr val="2459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비식별화</a:t>
            </a:r>
            <a:endParaRPr lang="ko-KR" altLang="en-US" sz="1200" b="1" spc="-150" dirty="0">
              <a:solidFill>
                <a:srgbClr val="24597B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22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83732" y="9181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1.1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프로젝트 기획 배경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7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6059996" y="3089727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spc="-150" dirty="0">
                <a:solidFill>
                  <a:srgbClr val="FF0000"/>
                </a:solidFill>
                <a:ea typeface="HY헤드라인M" pitchFamily="18" charset="-127"/>
              </a:rPr>
              <a:t>법에 따라 데이터를 활용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6059996" y="4259970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spc="-150" dirty="0">
                <a:solidFill>
                  <a:srgbClr val="FF0000"/>
                </a:solidFill>
                <a:ea typeface="HY헤드라인M" pitchFamily="18" charset="-127"/>
              </a:rPr>
              <a:t>새로운 가치 창출</a:t>
            </a:r>
          </a:p>
        </p:txBody>
      </p:sp>
      <p:pic>
        <p:nvPicPr>
          <p:cNvPr id="14" name="Picture 2" descr="[카드뉴스] 쉽게 이해하는 '데이터 3법' 개정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176374"/>
            <a:ext cx="3825169" cy="382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6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83732" y="9181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1.2 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활용 사례 예시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8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667678"/>
            <a:ext cx="6482159" cy="445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-99392"/>
            <a:ext cx="11233248" cy="6552728"/>
            <a:chOff x="479376" y="-99392"/>
            <a:chExt cx="11233248" cy="6552728"/>
          </a:xfrm>
        </p:grpSpPr>
        <p:sp>
          <p:nvSpPr>
            <p:cNvPr id="2" name="직사각형 1"/>
            <p:cNvSpPr/>
            <p:nvPr/>
          </p:nvSpPr>
          <p:spPr>
            <a:xfrm>
              <a:off x="479376" y="332656"/>
              <a:ext cx="11233248" cy="6120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5591944" y="-99392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z="2000" b="1">
                <a:solidFill>
                  <a:schemeClr val="bg1"/>
                </a:solidFill>
              </a:rPr>
              <a:pPr/>
              <a:t>9</a:t>
            </a:fld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99" y="2854101"/>
            <a:ext cx="1378585" cy="137858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898655" y="1988840"/>
            <a:ext cx="3096344" cy="3096344"/>
            <a:chOff x="3513422" y="794321"/>
            <a:chExt cx="6538478" cy="6538478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422" y="794321"/>
              <a:ext cx="6538478" cy="6538478"/>
            </a:xfrm>
            <a:prstGeom prst="rect">
              <a:avLst/>
            </a:prstGeom>
            <a:noFill/>
          </p:spPr>
        </p:pic>
        <p:grpSp>
          <p:nvGrpSpPr>
            <p:cNvPr id="26" name="그룹 25"/>
            <p:cNvGrpSpPr/>
            <p:nvPr/>
          </p:nvGrpSpPr>
          <p:grpSpPr>
            <a:xfrm>
              <a:off x="5231904" y="3792949"/>
              <a:ext cx="3432285" cy="1146361"/>
              <a:chOff x="5032609" y="3845389"/>
              <a:chExt cx="3432285" cy="1146361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2609" y="3845390"/>
                <a:ext cx="1145372" cy="114537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4151" y="3846379"/>
                <a:ext cx="1145372" cy="114537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9522" y="3845389"/>
                <a:ext cx="1145372" cy="1145371"/>
              </a:xfrm>
              <a:prstGeom prst="rect">
                <a:avLst/>
              </a:prstGeom>
            </p:spPr>
          </p:pic>
        </p:grpSp>
      </p:grpSp>
      <p:sp>
        <p:nvSpPr>
          <p:cNvPr id="30" name="오른쪽 화살표 29"/>
          <p:cNvSpPr/>
          <p:nvPr/>
        </p:nvSpPr>
        <p:spPr>
          <a:xfrm>
            <a:off x="3431704" y="3509684"/>
            <a:ext cx="432048" cy="286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2027960" y="3903027"/>
            <a:ext cx="738664" cy="1387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</a:rPr>
              <a:t>데이터 셋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 err="1">
                <a:solidFill>
                  <a:prstClr val="black"/>
                </a:solidFill>
              </a:rPr>
              <a:t>정보집합물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5167322" y="3136607"/>
            <a:ext cx="738664" cy="295850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</a:rPr>
              <a:t>개인을 식별할 수 있는 요소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 err="1">
                <a:solidFill>
                  <a:prstClr val="black"/>
                </a:solidFill>
              </a:rPr>
              <a:t>식별자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err="1">
                <a:solidFill>
                  <a:prstClr val="black"/>
                </a:solidFill>
              </a:rPr>
              <a:t>속성자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7253055" y="3509684"/>
            <a:ext cx="432048" cy="2863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8269712" y="2265280"/>
            <a:ext cx="2031325" cy="30194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prstClr val="black"/>
                </a:solidFill>
              </a:rPr>
              <a:t>특정 개인을 </a:t>
            </a:r>
            <a:endParaRPr lang="en-US" altLang="ko-KR" sz="40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sz="4000" b="1" dirty="0">
                <a:solidFill>
                  <a:prstClr val="black"/>
                </a:solidFill>
              </a:rPr>
              <a:t>식별 할 수 </a:t>
            </a:r>
            <a:endParaRPr lang="en-US" altLang="ko-KR" sz="40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sz="4000" b="1" dirty="0">
                <a:solidFill>
                  <a:prstClr val="black"/>
                </a:solidFill>
              </a:rPr>
              <a:t>없도록 조치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F20F5ED-FC51-4FCB-94B7-7CAB3D849189}"/>
              </a:ext>
            </a:extLst>
          </p:cNvPr>
          <p:cNvCxnSpPr>
            <a:cxnSpLocks/>
          </p:cNvCxnSpPr>
          <p:nvPr/>
        </p:nvCxnSpPr>
        <p:spPr>
          <a:xfrm>
            <a:off x="3647728" y="1628800"/>
            <a:ext cx="532859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EB112E4-95E5-4445-829C-F94CDB25E7C4}"/>
              </a:ext>
            </a:extLst>
          </p:cNvPr>
          <p:cNvSpPr txBox="1"/>
          <p:nvPr/>
        </p:nvSpPr>
        <p:spPr>
          <a:xfrm>
            <a:off x="3683732" y="9181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1.3 </a:t>
            </a:r>
            <a:r>
              <a:rPr lang="ko-KR" altLang="en-US" sz="3200" b="1" spc="-150" dirty="0" err="1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비식별</a:t>
            </a:r>
            <a:r>
              <a:rPr lang="ko-KR" altLang="en-US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 처리란</a:t>
            </a: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ea typeface="HY헤드라인M" pitchFamily="18" charset="-127"/>
              </a:rPr>
              <a:t>?</a:t>
            </a:r>
            <a:endParaRPr lang="ko-KR" altLang="en-US" sz="3200" b="1" spc="-150" dirty="0">
              <a:solidFill>
                <a:srgbClr val="1F497D">
                  <a:lumMod val="75000"/>
                </a:srgbClr>
              </a:solidFill>
              <a:ea typeface="HY헤드라인M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92B335-B71F-4DC1-BAC2-1950C8DFB2ED}"/>
              </a:ext>
            </a:extLst>
          </p:cNvPr>
          <p:cNvSpPr/>
          <p:nvPr/>
        </p:nvSpPr>
        <p:spPr>
          <a:xfrm rot="10800000" flipV="1">
            <a:off x="8040216" y="5877272"/>
            <a:ext cx="3600400" cy="510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한국인터넷진흥원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＂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개인정보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비식별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조치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가이드라인</a:t>
            </a:r>
            <a:r>
              <a:rPr lang="en-US" altLang="ko-KR" sz="900" dirty="0">
                <a:solidFill>
                  <a:srgbClr val="EEECE1">
                    <a:lumMod val="90000"/>
                  </a:srgbClr>
                </a:solidFill>
              </a:rPr>
              <a:t>”</a:t>
            </a:r>
            <a:endParaRPr lang="ko-KR" altLang="en-US" sz="1050" dirty="0">
              <a:solidFill>
                <a:srgbClr val="EEECE1">
                  <a:lumMod val="90000"/>
                </a:srgb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9936" y="22056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33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 animBg="1"/>
      <p:bldP spid="3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tx1">
              <a:lumMod val="75000"/>
              <a:lumOff val="25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8902</TotalTime>
  <Words>2779</Words>
  <Application>Microsoft Office PowerPoint</Application>
  <PresentationFormat>와이드스크린</PresentationFormat>
  <Paragraphs>541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D2Coding</vt:lpstr>
      <vt:lpstr>DejaVu Sans Mono</vt:lpstr>
      <vt:lpstr>HY헤드라인M</vt:lpstr>
      <vt:lpstr>맑은 고딕</vt:lpstr>
      <vt:lpstr>맑은 고딕</vt:lpstr>
      <vt:lpstr>Arial</vt:lpstr>
      <vt:lpstr>Gadugi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이 동욱</cp:lastModifiedBy>
  <cp:revision>1170</cp:revision>
  <dcterms:created xsi:type="dcterms:W3CDTF">2016-11-03T20:47:04Z</dcterms:created>
  <dcterms:modified xsi:type="dcterms:W3CDTF">2020-06-20T03:57:48Z</dcterms:modified>
</cp:coreProperties>
</file>